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05" r:id="rId4"/>
  </p:sldMasterIdLst>
  <p:notesMasterIdLst>
    <p:notesMasterId r:id="rId22"/>
  </p:notesMasterIdLst>
  <p:handoutMasterIdLst>
    <p:handoutMasterId r:id="rId23"/>
  </p:handoutMasterIdLst>
  <p:sldIdLst>
    <p:sldId id="279" r:id="rId5"/>
    <p:sldId id="460" r:id="rId6"/>
    <p:sldId id="469" r:id="rId7"/>
    <p:sldId id="461" r:id="rId8"/>
    <p:sldId id="462" r:id="rId9"/>
    <p:sldId id="419" r:id="rId10"/>
    <p:sldId id="420" r:id="rId11"/>
    <p:sldId id="421" r:id="rId12"/>
    <p:sldId id="447" r:id="rId13"/>
    <p:sldId id="463" r:id="rId14"/>
    <p:sldId id="464" r:id="rId15"/>
    <p:sldId id="465" r:id="rId16"/>
    <p:sldId id="466" r:id="rId17"/>
    <p:sldId id="418" r:id="rId18"/>
    <p:sldId id="451" r:id="rId19"/>
    <p:sldId id="452" r:id="rId20"/>
    <p:sldId id="393" r:id="rId21"/>
  </p:sldIdLst>
  <p:sldSz cx="9144000" cy="6858000" type="screen4x3"/>
  <p:notesSz cx="6794500" cy="9906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4154">
          <p15:clr>
            <a:srgbClr val="A4A3A4"/>
          </p15:clr>
        </p15:guide>
        <p15:guide id="2" orient="horz" pos="320">
          <p15:clr>
            <a:srgbClr val="A4A3A4"/>
          </p15:clr>
        </p15:guide>
        <p15:guide id="3" orient="horz" pos="602">
          <p15:clr>
            <a:srgbClr val="A4A3A4"/>
          </p15:clr>
        </p15:guide>
        <p15:guide id="4" orient="horz" pos="1016">
          <p15:clr>
            <a:srgbClr val="A4A3A4"/>
          </p15:clr>
        </p15:guide>
        <p15:guide id="5" orient="horz" pos="3812">
          <p15:clr>
            <a:srgbClr val="A4A3A4"/>
          </p15:clr>
        </p15:guide>
        <p15:guide id="6" orient="horz" pos="3992">
          <p15:clr>
            <a:srgbClr val="A4A3A4"/>
          </p15:clr>
        </p15:guide>
        <p15:guide id="7" pos="5382">
          <p15:clr>
            <a:srgbClr val="A4A3A4"/>
          </p15:clr>
        </p15:guide>
        <p15:guide id="8" pos="3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áš Šácha" initials="TŠ"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F444"/>
    <a:srgbClr val="21FF85"/>
    <a:srgbClr val="C2D69A"/>
    <a:srgbClr val="DCD848"/>
    <a:srgbClr val="FFFF99"/>
    <a:srgbClr val="708AB4"/>
    <a:srgbClr val="F2D472"/>
    <a:srgbClr val="E4AA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3419" autoAdjust="0"/>
    <p:restoredTop sz="81763" autoAdjust="0"/>
  </p:normalViewPr>
  <p:slideViewPr>
    <p:cSldViewPr snapToGrid="0" snapToObjects="1">
      <p:cViewPr>
        <p:scale>
          <a:sx n="75" d="100"/>
          <a:sy n="75" d="100"/>
        </p:scale>
        <p:origin x="-1014" y="-210"/>
      </p:cViewPr>
      <p:guideLst>
        <p:guide orient="horz" pos="4154"/>
        <p:guide orient="horz" pos="320"/>
        <p:guide orient="horz" pos="602"/>
        <p:guide orient="horz" pos="1016"/>
        <p:guide orient="horz" pos="3812"/>
        <p:guide orient="horz" pos="3992"/>
        <p:guide pos="5382"/>
        <p:guide pos="3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0" d="100"/>
          <a:sy n="60" d="100"/>
        </p:scale>
        <p:origin x="-2922" y="-7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024" cy="495776"/>
          </a:xfrm>
          <a:prstGeom prst="rect">
            <a:avLst/>
          </a:prstGeom>
        </p:spPr>
        <p:txBody>
          <a:bodyPr vert="horz" lIns="91291" tIns="45646" rIns="91291" bIns="45646" rtlCol="0"/>
          <a:lstStyle>
            <a:lvl1pPr algn="l">
              <a:defRPr sz="1200">
                <a:latin typeface="Arial" charset="0"/>
                <a:cs typeface="+mn-cs"/>
              </a:defRPr>
            </a:lvl1pPr>
          </a:lstStyle>
          <a:p>
            <a:pPr>
              <a:defRPr/>
            </a:pPr>
            <a:endParaRPr lang="cs-CZ" dirty="0"/>
          </a:p>
        </p:txBody>
      </p:sp>
      <p:sp>
        <p:nvSpPr>
          <p:cNvPr id="3" name="Zástupný symbol pro datum 2"/>
          <p:cNvSpPr>
            <a:spLocks noGrp="1"/>
          </p:cNvSpPr>
          <p:nvPr>
            <p:ph type="dt" sz="quarter" idx="1"/>
          </p:nvPr>
        </p:nvSpPr>
        <p:spPr>
          <a:xfrm>
            <a:off x="3847891" y="0"/>
            <a:ext cx="2945024" cy="495776"/>
          </a:xfrm>
          <a:prstGeom prst="rect">
            <a:avLst/>
          </a:prstGeom>
        </p:spPr>
        <p:txBody>
          <a:bodyPr vert="horz" lIns="91291" tIns="45646" rIns="91291" bIns="45646" rtlCol="0"/>
          <a:lstStyle>
            <a:lvl1pPr algn="r">
              <a:defRPr sz="1200">
                <a:latin typeface="Arial" charset="0"/>
                <a:cs typeface="+mn-cs"/>
              </a:defRPr>
            </a:lvl1pPr>
          </a:lstStyle>
          <a:p>
            <a:pPr>
              <a:defRPr/>
            </a:pPr>
            <a:fld id="{62754ACE-97B0-4152-A0F6-38CA95749FB1}" type="datetimeFigureOut">
              <a:rPr lang="cs-CZ"/>
              <a:pPr>
                <a:defRPr/>
              </a:pPr>
              <a:t>25.2.2015</a:t>
            </a:fld>
            <a:endParaRPr lang="cs-CZ" dirty="0"/>
          </a:p>
        </p:txBody>
      </p:sp>
      <p:sp>
        <p:nvSpPr>
          <p:cNvPr id="4" name="Zástupný symbol pro zápatí 3"/>
          <p:cNvSpPr>
            <a:spLocks noGrp="1"/>
          </p:cNvSpPr>
          <p:nvPr>
            <p:ph type="ftr" sz="quarter" idx="2"/>
          </p:nvPr>
        </p:nvSpPr>
        <p:spPr>
          <a:xfrm>
            <a:off x="0" y="9408641"/>
            <a:ext cx="2945024" cy="495776"/>
          </a:xfrm>
          <a:prstGeom prst="rect">
            <a:avLst/>
          </a:prstGeom>
        </p:spPr>
        <p:txBody>
          <a:bodyPr vert="horz" lIns="91291" tIns="45646" rIns="91291" bIns="45646" rtlCol="0" anchor="b"/>
          <a:lstStyle>
            <a:lvl1pPr algn="l">
              <a:defRPr sz="1200">
                <a:latin typeface="Arial" charset="0"/>
                <a:cs typeface="+mn-cs"/>
              </a:defRPr>
            </a:lvl1pPr>
          </a:lstStyle>
          <a:p>
            <a:pPr>
              <a:defRPr/>
            </a:pPr>
            <a:endParaRPr lang="cs-CZ" dirty="0"/>
          </a:p>
        </p:txBody>
      </p:sp>
      <p:sp>
        <p:nvSpPr>
          <p:cNvPr id="5" name="Zástupný symbol pro číslo snímku 4"/>
          <p:cNvSpPr>
            <a:spLocks noGrp="1"/>
          </p:cNvSpPr>
          <p:nvPr>
            <p:ph type="sldNum" sz="quarter" idx="3"/>
          </p:nvPr>
        </p:nvSpPr>
        <p:spPr>
          <a:xfrm>
            <a:off x="3847891" y="9408641"/>
            <a:ext cx="2945024" cy="495776"/>
          </a:xfrm>
          <a:prstGeom prst="rect">
            <a:avLst/>
          </a:prstGeom>
        </p:spPr>
        <p:txBody>
          <a:bodyPr vert="horz" lIns="91291" tIns="45646" rIns="91291" bIns="45646" rtlCol="0" anchor="b"/>
          <a:lstStyle>
            <a:lvl1pPr algn="r">
              <a:defRPr sz="1200">
                <a:latin typeface="Arial" charset="0"/>
                <a:cs typeface="+mn-cs"/>
              </a:defRPr>
            </a:lvl1pPr>
          </a:lstStyle>
          <a:p>
            <a:pPr>
              <a:defRPr/>
            </a:pPr>
            <a:fld id="{C16B8E79-E731-4DAD-97FB-834166FD1A7D}" type="slidenum">
              <a:rPr lang="cs-CZ"/>
              <a:pPr>
                <a:defRPr/>
              </a:pPr>
              <a:t>‹#›</a:t>
            </a:fld>
            <a:endParaRPr lang="cs-CZ" dirty="0"/>
          </a:p>
        </p:txBody>
      </p:sp>
    </p:spTree>
    <p:extLst>
      <p:ext uri="{BB962C8B-B14F-4D97-AF65-F5344CB8AC3E}">
        <p14:creationId xmlns:p14="http://schemas.microsoft.com/office/powerpoint/2010/main" val="3230687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5776"/>
          </a:xfrm>
          <a:prstGeom prst="rect">
            <a:avLst/>
          </a:prstGeom>
        </p:spPr>
        <p:txBody>
          <a:bodyPr vert="horz" lIns="91291" tIns="45646" rIns="91291" bIns="45646" rtlCol="0"/>
          <a:lstStyle>
            <a:lvl1pPr algn="l" fontAlgn="auto">
              <a:spcBef>
                <a:spcPts val="0"/>
              </a:spcBef>
              <a:spcAft>
                <a:spcPts val="0"/>
              </a:spcAft>
              <a:defRPr sz="1200">
                <a:latin typeface="+mn-lt"/>
                <a:cs typeface="+mn-cs"/>
              </a:defRPr>
            </a:lvl1pPr>
          </a:lstStyle>
          <a:p>
            <a:pPr>
              <a:defRPr/>
            </a:pPr>
            <a:endParaRPr lang="cs-CZ" dirty="0"/>
          </a:p>
        </p:txBody>
      </p:sp>
      <p:sp>
        <p:nvSpPr>
          <p:cNvPr id="3" name="Date Placeholder 2"/>
          <p:cNvSpPr>
            <a:spLocks noGrp="1"/>
          </p:cNvSpPr>
          <p:nvPr>
            <p:ph type="dt" idx="1"/>
          </p:nvPr>
        </p:nvSpPr>
        <p:spPr>
          <a:xfrm>
            <a:off x="3847891" y="0"/>
            <a:ext cx="2945024" cy="495776"/>
          </a:xfrm>
          <a:prstGeom prst="rect">
            <a:avLst/>
          </a:prstGeom>
        </p:spPr>
        <p:txBody>
          <a:bodyPr vert="horz" lIns="91291" tIns="45646" rIns="91291" bIns="45646" rtlCol="0"/>
          <a:lstStyle>
            <a:lvl1pPr algn="r" fontAlgn="auto">
              <a:spcBef>
                <a:spcPts val="0"/>
              </a:spcBef>
              <a:spcAft>
                <a:spcPts val="0"/>
              </a:spcAft>
              <a:defRPr sz="1200">
                <a:latin typeface="+mn-lt"/>
                <a:cs typeface="+mn-cs"/>
              </a:defRPr>
            </a:lvl1pPr>
          </a:lstStyle>
          <a:p>
            <a:pPr>
              <a:defRPr/>
            </a:pPr>
            <a:fld id="{78382DDA-17A8-49F6-928F-A6A899FE40A5}" type="datetimeFigureOut">
              <a:rPr lang="cs-CZ"/>
              <a:pPr>
                <a:defRPr/>
              </a:pPr>
              <a:t>25.2.2015</a:t>
            </a:fld>
            <a:endParaRPr lang="cs-CZ" dirty="0"/>
          </a:p>
        </p:txBody>
      </p:sp>
      <p:sp>
        <p:nvSpPr>
          <p:cNvPr id="4" name="Slide Image Placeholder 3"/>
          <p:cNvSpPr>
            <a:spLocks noGrp="1" noRot="1" noChangeAspect="1"/>
          </p:cNvSpPr>
          <p:nvPr>
            <p:ph type="sldImg" idx="2"/>
          </p:nvPr>
        </p:nvSpPr>
        <p:spPr>
          <a:xfrm>
            <a:off x="920750" y="741363"/>
            <a:ext cx="4953000" cy="3716337"/>
          </a:xfrm>
          <a:prstGeom prst="rect">
            <a:avLst/>
          </a:prstGeom>
          <a:noFill/>
          <a:ln w="12700">
            <a:solidFill>
              <a:prstClr val="black"/>
            </a:solidFill>
          </a:ln>
        </p:spPr>
        <p:txBody>
          <a:bodyPr vert="horz" lIns="91291" tIns="45646" rIns="91291" bIns="45646" rtlCol="0" anchor="ctr"/>
          <a:lstStyle/>
          <a:p>
            <a:pPr lvl="0"/>
            <a:endParaRPr lang="cs-CZ" noProof="0" dirty="0"/>
          </a:p>
        </p:txBody>
      </p:sp>
      <p:sp>
        <p:nvSpPr>
          <p:cNvPr id="5" name="Notes Placeholder 4"/>
          <p:cNvSpPr>
            <a:spLocks noGrp="1"/>
          </p:cNvSpPr>
          <p:nvPr>
            <p:ph type="body" sz="quarter" idx="3"/>
          </p:nvPr>
        </p:nvSpPr>
        <p:spPr>
          <a:xfrm>
            <a:off x="679133" y="4705906"/>
            <a:ext cx="5436235" cy="4457225"/>
          </a:xfrm>
          <a:prstGeom prst="rect">
            <a:avLst/>
          </a:prstGeom>
        </p:spPr>
        <p:txBody>
          <a:bodyPr vert="horz" lIns="91291" tIns="45646" rIns="91291" bIns="4564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s-CZ" noProof="0"/>
          </a:p>
        </p:txBody>
      </p:sp>
      <p:sp>
        <p:nvSpPr>
          <p:cNvPr id="6" name="Footer Placeholder 5"/>
          <p:cNvSpPr>
            <a:spLocks noGrp="1"/>
          </p:cNvSpPr>
          <p:nvPr>
            <p:ph type="ftr" sz="quarter" idx="4"/>
          </p:nvPr>
        </p:nvSpPr>
        <p:spPr>
          <a:xfrm>
            <a:off x="0" y="9408641"/>
            <a:ext cx="2945024" cy="495776"/>
          </a:xfrm>
          <a:prstGeom prst="rect">
            <a:avLst/>
          </a:prstGeom>
        </p:spPr>
        <p:txBody>
          <a:bodyPr vert="horz" lIns="91291" tIns="45646" rIns="91291" bIns="45646" rtlCol="0" anchor="b"/>
          <a:lstStyle>
            <a:lvl1pPr algn="l" fontAlgn="auto">
              <a:spcBef>
                <a:spcPts val="0"/>
              </a:spcBef>
              <a:spcAft>
                <a:spcPts val="0"/>
              </a:spcAft>
              <a:defRPr sz="1200">
                <a:latin typeface="+mn-lt"/>
                <a:cs typeface="+mn-cs"/>
              </a:defRPr>
            </a:lvl1pPr>
          </a:lstStyle>
          <a:p>
            <a:pPr>
              <a:defRPr/>
            </a:pPr>
            <a:endParaRPr lang="cs-CZ" dirty="0"/>
          </a:p>
        </p:txBody>
      </p:sp>
      <p:sp>
        <p:nvSpPr>
          <p:cNvPr id="7" name="Slide Number Placeholder 6"/>
          <p:cNvSpPr>
            <a:spLocks noGrp="1"/>
          </p:cNvSpPr>
          <p:nvPr>
            <p:ph type="sldNum" sz="quarter" idx="5"/>
          </p:nvPr>
        </p:nvSpPr>
        <p:spPr>
          <a:xfrm>
            <a:off x="3847891" y="9408641"/>
            <a:ext cx="2945024" cy="495776"/>
          </a:xfrm>
          <a:prstGeom prst="rect">
            <a:avLst/>
          </a:prstGeom>
        </p:spPr>
        <p:txBody>
          <a:bodyPr vert="horz" lIns="91291" tIns="45646" rIns="91291" bIns="45646" rtlCol="0" anchor="b"/>
          <a:lstStyle>
            <a:lvl1pPr algn="r" fontAlgn="auto">
              <a:spcBef>
                <a:spcPts val="0"/>
              </a:spcBef>
              <a:spcAft>
                <a:spcPts val="0"/>
              </a:spcAft>
              <a:defRPr sz="1200">
                <a:latin typeface="+mn-lt"/>
                <a:cs typeface="+mn-cs"/>
              </a:defRPr>
            </a:lvl1pPr>
          </a:lstStyle>
          <a:p>
            <a:pPr>
              <a:defRPr/>
            </a:pPr>
            <a:fld id="{C3785A81-6244-4835-BE71-A6F9CD68C012}" type="slidenum">
              <a:rPr lang="cs-CZ"/>
              <a:pPr>
                <a:defRPr/>
              </a:pPr>
              <a:t>‹#›</a:t>
            </a:fld>
            <a:endParaRPr lang="cs-CZ" dirty="0"/>
          </a:p>
        </p:txBody>
      </p:sp>
    </p:spTree>
    <p:extLst>
      <p:ext uri="{BB962C8B-B14F-4D97-AF65-F5344CB8AC3E}">
        <p14:creationId xmlns:p14="http://schemas.microsoft.com/office/powerpoint/2010/main" val="1255719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Rectangle 4"/>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nvGrpSpPr>
          <p:cNvPr id="3" name="Group 18"/>
          <p:cNvGrpSpPr>
            <a:grpSpLocks/>
          </p:cNvGrpSpPr>
          <p:nvPr userDrawn="1"/>
        </p:nvGrpSpPr>
        <p:grpSpPr bwMode="auto">
          <a:xfrm>
            <a:off x="7664450" y="5708650"/>
            <a:ext cx="1479550" cy="752475"/>
            <a:chOff x="7663881" y="5708726"/>
            <a:chExt cx="1480119" cy="752401"/>
          </a:xfrm>
        </p:grpSpPr>
        <p:grpSp>
          <p:nvGrpSpPr>
            <p:cNvPr id="4" name="Group 17"/>
            <p:cNvGrpSpPr>
              <a:grpSpLocks/>
            </p:cNvGrpSpPr>
            <p:nvPr userDrawn="1"/>
          </p:nvGrpSpPr>
          <p:grpSpPr bwMode="auto">
            <a:xfrm>
              <a:off x="7663881" y="5708726"/>
              <a:ext cx="1408655" cy="752401"/>
              <a:chOff x="7663881" y="5708726"/>
              <a:chExt cx="1408655" cy="752401"/>
            </a:xfrm>
          </p:grpSpPr>
          <p:sp>
            <p:nvSpPr>
              <p:cNvPr id="7" name="Flowchart: Data 9"/>
              <p:cNvSpPr/>
              <p:nvPr userDrawn="1"/>
            </p:nvSpPr>
            <p:spPr>
              <a:xfrm rot="10800000">
                <a:off x="7663881" y="6024608"/>
                <a:ext cx="1230787" cy="436519"/>
              </a:xfrm>
              <a:prstGeom prst="flowChartInputOut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
            <p:nvSpPr>
              <p:cNvPr id="8" name="Flowchart: Data 10"/>
              <p:cNvSpPr/>
              <p:nvPr userDrawn="1"/>
            </p:nvSpPr>
            <p:spPr>
              <a:xfrm rot="10800000">
                <a:off x="7841749" y="5708726"/>
                <a:ext cx="1230787" cy="436520"/>
              </a:xfrm>
              <a:prstGeom prst="flowChartInputOut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pic>
          <p:nvPicPr>
            <p:cNvPr id="5" name="Picture 19" descr="vzp_logo_w.eps"/>
            <p:cNvPicPr>
              <a:picLocks noChangeAspect="1"/>
            </p:cNvPicPr>
            <p:nvPr userDrawn="1"/>
          </p:nvPicPr>
          <p:blipFill>
            <a:blip r:embed="rId2" cstate="print"/>
            <a:srcRect/>
            <a:stretch>
              <a:fillRect/>
            </a:stretch>
          </p:blipFill>
          <p:spPr bwMode="auto">
            <a:xfrm>
              <a:off x="7893786" y="5827388"/>
              <a:ext cx="645309" cy="503998"/>
            </a:xfrm>
            <a:prstGeom prst="rect">
              <a:avLst/>
            </a:prstGeom>
            <a:noFill/>
            <a:ln w="9525">
              <a:noFill/>
              <a:miter lim="800000"/>
              <a:headEnd/>
              <a:tailEnd/>
            </a:ln>
          </p:spPr>
        </p:pic>
        <p:sp>
          <p:nvSpPr>
            <p:cNvPr id="6" name="Rectangle 13"/>
            <p:cNvSpPr/>
            <p:nvPr userDrawn="1"/>
          </p:nvSpPr>
          <p:spPr>
            <a:xfrm>
              <a:off x="8604042" y="5708726"/>
              <a:ext cx="539958" cy="7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cs-CZ" dirty="0"/>
          </a:p>
        </p:txBody>
      </p:sp>
      <p:sp>
        <p:nvSpPr>
          <p:cNvPr id="3" name="Content Placeholder 2"/>
          <p:cNvSpPr>
            <a:spLocks noGrp="1"/>
          </p:cNvSpPr>
          <p:nvPr>
            <p:ph idx="1"/>
          </p:nvPr>
        </p:nvSpPr>
        <p:spPr/>
        <p:txBody>
          <a:bodyPr/>
          <a:lstStyle>
            <a:lvl1pPr>
              <a:defRPr sz="1600"/>
            </a:lvl1pPr>
            <a:lvl2pPr>
              <a:defRPr sz="1600"/>
            </a:lvl2pPr>
            <a:lvl3pPr>
              <a:defRPr sz="14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Slide Number Placeholder 5"/>
          <p:cNvSpPr>
            <a:spLocks noGrp="1"/>
          </p:cNvSpPr>
          <p:nvPr>
            <p:ph type="sldNum" sz="quarter" idx="10"/>
          </p:nvPr>
        </p:nvSpPr>
        <p:spPr/>
        <p:txBody>
          <a:bodyPr/>
          <a:lstStyle>
            <a:lvl1pPr>
              <a:defRPr/>
            </a:lvl1pPr>
          </a:lstStyle>
          <a:p>
            <a:pPr>
              <a:defRPr/>
            </a:pPr>
            <a:fld id="{6C653579-0644-4579-A6DA-E4B5F22E2589}" type="slidenum">
              <a:rPr lang="cs-CZ"/>
              <a:pPr>
                <a:defRPr/>
              </a:pPr>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Footer Placeholder 4"/>
          <p:cNvSpPr txBox="1">
            <a:spLocks/>
          </p:cNvSpPr>
          <p:nvPr userDrawn="1"/>
        </p:nvSpPr>
        <p:spPr>
          <a:xfrm>
            <a:off x="1104900" y="6249988"/>
            <a:ext cx="4081463" cy="365125"/>
          </a:xfrm>
          <a:prstGeom prst="rect">
            <a:avLst/>
          </a:prstGeom>
        </p:spPr>
        <p:txBody>
          <a:bodyPr lIns="0" tIns="0" rIns="0" bIns="0" anchor="b"/>
          <a:lstStyle>
            <a:lvl1pPr algn="l">
              <a:defRPr sz="1200" b="1">
                <a:latin typeface="Arial" pitchFamily="34" charset="0"/>
                <a:cs typeface="Arial" pitchFamily="34" charset="0"/>
              </a:defRPr>
            </a:lvl1pPr>
          </a:lstStyle>
          <a:p>
            <a:pPr fontAlgn="auto">
              <a:spcBef>
                <a:spcPts val="0"/>
              </a:spcBef>
              <a:spcAft>
                <a:spcPts val="0"/>
              </a:spcAft>
              <a:defRPr/>
            </a:pPr>
            <a:r>
              <a:rPr lang="cs-CZ" sz="1100" dirty="0" smtClean="0"/>
              <a:t>zdroj:</a:t>
            </a:r>
          </a:p>
        </p:txBody>
      </p:sp>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Slide Number Placeholder 5"/>
          <p:cNvSpPr>
            <a:spLocks noGrp="1"/>
          </p:cNvSpPr>
          <p:nvPr>
            <p:ph type="sldNum" sz="quarter" idx="10"/>
          </p:nvPr>
        </p:nvSpPr>
        <p:spPr/>
        <p:txBody>
          <a:bodyPr/>
          <a:lstStyle>
            <a:lvl1pPr>
              <a:defRPr/>
            </a:lvl1pPr>
          </a:lstStyle>
          <a:p>
            <a:pPr>
              <a:defRPr/>
            </a:pPr>
            <a:fld id="{BBD9FE5A-878B-40B3-8F3F-53BB78889FEE}" type="slidenum">
              <a:rPr lang="cs-CZ"/>
              <a:pPr>
                <a:defRPr/>
              </a:pPr>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Rectangle 3"/>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nvGrpSpPr>
          <p:cNvPr id="4" name="Group 4"/>
          <p:cNvGrpSpPr>
            <a:grpSpLocks/>
          </p:cNvGrpSpPr>
          <p:nvPr userDrawn="1"/>
        </p:nvGrpSpPr>
        <p:grpSpPr bwMode="auto">
          <a:xfrm>
            <a:off x="7664450" y="5708650"/>
            <a:ext cx="1479550" cy="752475"/>
            <a:chOff x="7663881" y="5708726"/>
            <a:chExt cx="1480119" cy="752401"/>
          </a:xfrm>
        </p:grpSpPr>
        <p:grpSp>
          <p:nvGrpSpPr>
            <p:cNvPr id="5" name="Group 17"/>
            <p:cNvGrpSpPr>
              <a:grpSpLocks/>
            </p:cNvGrpSpPr>
            <p:nvPr userDrawn="1"/>
          </p:nvGrpSpPr>
          <p:grpSpPr bwMode="auto">
            <a:xfrm>
              <a:off x="7663881" y="5708726"/>
              <a:ext cx="1408655" cy="752401"/>
              <a:chOff x="7663881" y="5708726"/>
              <a:chExt cx="1408655" cy="752401"/>
            </a:xfrm>
          </p:grpSpPr>
          <p:sp>
            <p:nvSpPr>
              <p:cNvPr id="8" name="Flowchart: Data 8"/>
              <p:cNvSpPr/>
              <p:nvPr userDrawn="1"/>
            </p:nvSpPr>
            <p:spPr>
              <a:xfrm rot="10800000">
                <a:off x="7663881" y="6024608"/>
                <a:ext cx="1230787" cy="436519"/>
              </a:xfrm>
              <a:prstGeom prst="flowChartInputOut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
            <p:nvSpPr>
              <p:cNvPr id="9" name="Flowchart: Data 9"/>
              <p:cNvSpPr/>
              <p:nvPr userDrawn="1"/>
            </p:nvSpPr>
            <p:spPr>
              <a:xfrm rot="10800000">
                <a:off x="7841749" y="5708726"/>
                <a:ext cx="1230787" cy="436520"/>
              </a:xfrm>
              <a:prstGeom prst="flowChartInputOutp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pic>
          <p:nvPicPr>
            <p:cNvPr id="6" name="Picture 6" descr="vzp_logo_w.eps"/>
            <p:cNvPicPr>
              <a:picLocks noChangeAspect="1"/>
            </p:cNvPicPr>
            <p:nvPr userDrawn="1"/>
          </p:nvPicPr>
          <p:blipFill>
            <a:blip r:embed="rId2" cstate="print"/>
            <a:srcRect/>
            <a:stretch>
              <a:fillRect/>
            </a:stretch>
          </p:blipFill>
          <p:spPr bwMode="auto">
            <a:xfrm>
              <a:off x="7893786" y="5827388"/>
              <a:ext cx="645309" cy="503998"/>
            </a:xfrm>
            <a:prstGeom prst="rect">
              <a:avLst/>
            </a:prstGeom>
            <a:noFill/>
            <a:ln w="9525">
              <a:noFill/>
              <a:miter lim="800000"/>
              <a:headEnd/>
              <a:tailEnd/>
            </a:ln>
          </p:spPr>
        </p:pic>
        <p:sp>
          <p:nvSpPr>
            <p:cNvPr id="7" name="Rectangle 7"/>
            <p:cNvSpPr/>
            <p:nvPr userDrawn="1"/>
          </p:nvSpPr>
          <p:spPr>
            <a:xfrm>
              <a:off x="8604042" y="5708726"/>
              <a:ext cx="539958" cy="7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sp>
        <p:nvSpPr>
          <p:cNvPr id="2" name="Title 1"/>
          <p:cNvSpPr>
            <a:spLocks noGrp="1"/>
          </p:cNvSpPr>
          <p:nvPr>
            <p:ph type="title"/>
          </p:nvPr>
        </p:nvSpPr>
        <p:spPr>
          <a:xfrm>
            <a:off x="609599" y="609600"/>
            <a:ext cx="7929495" cy="3181349"/>
          </a:xfrm>
        </p:spPr>
        <p:txBody>
          <a:bodyPr anchor="t">
            <a:normAutofit/>
          </a:bodyPr>
          <a:lstStyle>
            <a:lvl1pPr>
              <a:defRPr sz="2800"/>
            </a:lvl1pPr>
          </a:lstStyle>
          <a:p>
            <a:r>
              <a:rPr lang="en-US" dirty="0" smtClean="0"/>
              <a:t>Click to edit Master title style</a:t>
            </a:r>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End Slide">
    <p:spTree>
      <p:nvGrpSpPr>
        <p:cNvPr id="1" name=""/>
        <p:cNvGrpSpPr/>
        <p:nvPr/>
      </p:nvGrpSpPr>
      <p:grpSpPr>
        <a:xfrm>
          <a:off x="0" y="0"/>
          <a:ext cx="0" cy="0"/>
          <a:chOff x="0" y="0"/>
          <a:chExt cx="0" cy="0"/>
        </a:xfrm>
      </p:grpSpPr>
      <p:sp>
        <p:nvSpPr>
          <p:cNvPr id="3" name="Rectangle 12"/>
          <p:cNvSpPr/>
          <p:nvPr userDrawn="1"/>
        </p:nvSpPr>
        <p:spPr bwMode="white">
          <a:xfrm>
            <a:off x="0" y="-4763"/>
            <a:ext cx="9144000" cy="6870701"/>
          </a:xfrm>
          <a:prstGeom prst="rect">
            <a:avLst/>
          </a:prstGeom>
          <a:gradFill flip="none" rotWithShape="1">
            <a:gsLst>
              <a:gs pos="10000">
                <a:srgbClr val="00B3DE"/>
              </a:gs>
              <a:gs pos="42000">
                <a:srgbClr val="0053FA"/>
              </a:gs>
              <a:gs pos="96000">
                <a:srgbClr val="121B2C"/>
              </a:gs>
            </a:gsLst>
            <a:lin ang="648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18"/>
          <p:cNvSpPr txBox="1">
            <a:spLocks noChangeArrowheads="1"/>
          </p:cNvSpPr>
          <p:nvPr userDrawn="1"/>
        </p:nvSpPr>
        <p:spPr bwMode="gray">
          <a:xfrm>
            <a:off x="615950" y="6465888"/>
            <a:ext cx="3943350" cy="2159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800" dirty="0" smtClean="0">
                <a:solidFill>
                  <a:srgbClr val="196EA3"/>
                </a:solidFill>
                <a:latin typeface="Futura Bk" pitchFamily="34" charset="0"/>
              </a:rPr>
              <a:t>©2009 HP Confidential</a:t>
            </a:r>
          </a:p>
        </p:txBody>
      </p:sp>
      <p:sp>
        <p:nvSpPr>
          <p:cNvPr id="5" name="TextBox 19"/>
          <p:cNvSpPr txBox="1">
            <a:spLocks noChangeArrowheads="1"/>
          </p:cNvSpPr>
          <p:nvPr userDrawn="1"/>
        </p:nvSpPr>
        <p:spPr bwMode="black">
          <a:xfrm>
            <a:off x="363538" y="6465888"/>
            <a:ext cx="384175" cy="2159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fld id="{CA161FD8-8A98-4DAC-A22A-0E8231A5E002}" type="slidenum">
              <a:rPr lang="en-US" sz="800" smtClean="0">
                <a:solidFill>
                  <a:srgbClr val="196EA3"/>
                </a:solidFill>
                <a:latin typeface="Futura Bk" pitchFamily="34" charset="0"/>
              </a:rPr>
              <a:pPr eaLnBrk="1" hangingPunct="1">
                <a:defRPr/>
              </a:pPr>
              <a:t>‹#›</a:t>
            </a:fld>
            <a:endParaRPr lang="en-US" sz="800" dirty="0" smtClean="0">
              <a:solidFill>
                <a:srgbClr val="196EA3"/>
              </a:solidFill>
              <a:latin typeface="Futura Bk" pitchFamily="34" charset="0"/>
            </a:endParaRPr>
          </a:p>
        </p:txBody>
      </p:sp>
      <p:sp>
        <p:nvSpPr>
          <p:cNvPr id="6" name="Isosceles Triangle 20"/>
          <p:cNvSpPr/>
          <p:nvPr userDrawn="1"/>
        </p:nvSpPr>
        <p:spPr bwMode="gray">
          <a:xfrm>
            <a:off x="8078788" y="2286000"/>
            <a:ext cx="1065212" cy="4579938"/>
          </a:xfrm>
          <a:prstGeom prst="triangle">
            <a:avLst>
              <a:gd name="adj" fmla="val 10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11" descr="round-logo-test.png"/>
          <p:cNvPicPr>
            <a:picLocks noChangeAspect="1"/>
          </p:cNvPicPr>
          <p:nvPr userDrawn="1"/>
        </p:nvPicPr>
        <p:blipFill>
          <a:blip r:embed="rId2" cstate="print"/>
          <a:srcRect/>
          <a:stretch>
            <a:fillRect/>
          </a:stretch>
        </p:blipFill>
        <p:spPr bwMode="auto">
          <a:xfrm>
            <a:off x="8461375" y="6257925"/>
            <a:ext cx="430213" cy="428625"/>
          </a:xfrm>
          <a:prstGeom prst="rect">
            <a:avLst/>
          </a:prstGeom>
          <a:noFill/>
          <a:ln w="9525">
            <a:noFill/>
            <a:miter lim="800000"/>
            <a:headEnd/>
            <a:tailEnd/>
          </a:ln>
        </p:spPr>
      </p:pic>
      <p:sp>
        <p:nvSpPr>
          <p:cNvPr id="19" name="Title 10"/>
          <p:cNvSpPr>
            <a:spLocks noGrp="1"/>
          </p:cNvSpPr>
          <p:nvPr>
            <p:ph type="title"/>
          </p:nvPr>
        </p:nvSpPr>
        <p:spPr bwMode="black">
          <a:xfrm>
            <a:off x="1003300" y="2733675"/>
            <a:ext cx="7124700" cy="1368424"/>
          </a:xfrm>
          <a:prstGeom prst="rect">
            <a:avLst/>
          </a:prstGeom>
        </p:spPr>
        <p:txBody>
          <a:bodyPr anchor="ctr">
            <a:normAutofit/>
          </a:bodyPr>
          <a:lstStyle>
            <a:lvl1pPr algn="ctr">
              <a:lnSpc>
                <a:spcPts val="5000"/>
              </a:lnSpc>
              <a:defRPr sz="5000">
                <a:solidFill>
                  <a:schemeClr val="bg1"/>
                </a:solidFill>
              </a:defRPr>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46E9AD1C-1E76-4F48-8BE4-B4A7BBB14CFA}" type="slidenum">
              <a:rPr lang="cs-CZ"/>
              <a:pPr>
                <a:defRPr/>
              </a:pPr>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12"/>
          <p:cNvGrpSpPr>
            <a:grpSpLocks noChangeAspect="1"/>
          </p:cNvGrpSpPr>
          <p:nvPr/>
        </p:nvGrpSpPr>
        <p:grpSpPr>
          <a:xfrm>
            <a:off x="8253454" y="6225623"/>
            <a:ext cx="809720" cy="432000"/>
            <a:chOff x="6215072" y="5846763"/>
            <a:chExt cx="1324147" cy="706456"/>
          </a:xfrm>
          <a:solidFill>
            <a:schemeClr val="accent1"/>
          </a:solidFill>
        </p:grpSpPr>
        <p:sp>
          <p:nvSpPr>
            <p:cNvPr id="14" name="Flowchart: Data 13"/>
            <p:cNvSpPr/>
            <p:nvPr/>
          </p:nvSpPr>
          <p:spPr>
            <a:xfrm rot="10800000">
              <a:off x="6215072" y="6143645"/>
              <a:ext cx="1154960" cy="40957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
          <p:nvSpPr>
            <p:cNvPr id="17" name="Flowchart: Data 16"/>
            <p:cNvSpPr/>
            <p:nvPr/>
          </p:nvSpPr>
          <p:spPr>
            <a:xfrm rot="10800000">
              <a:off x="6384259" y="5846763"/>
              <a:ext cx="1154960" cy="40957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grpSp>
      <p:sp>
        <p:nvSpPr>
          <p:cNvPr id="1027" name="Text Placeholder 2"/>
          <p:cNvSpPr>
            <a:spLocks noGrp="1"/>
          </p:cNvSpPr>
          <p:nvPr>
            <p:ph type="body" idx="1"/>
          </p:nvPr>
        </p:nvSpPr>
        <p:spPr bwMode="auto">
          <a:xfrm>
            <a:off x="609600" y="1600200"/>
            <a:ext cx="7934325" cy="44418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6" name="Slide Number Placeholder 5"/>
          <p:cNvSpPr>
            <a:spLocks noGrp="1"/>
          </p:cNvSpPr>
          <p:nvPr>
            <p:ph type="sldNum" sz="quarter" idx="4"/>
          </p:nvPr>
        </p:nvSpPr>
        <p:spPr>
          <a:xfrm>
            <a:off x="609600" y="6281738"/>
            <a:ext cx="2097088" cy="365125"/>
          </a:xfrm>
          <a:prstGeom prst="rect">
            <a:avLst/>
          </a:prstGeom>
        </p:spPr>
        <p:txBody>
          <a:bodyPr vert="horz" lIns="0" tIns="0" rIns="0" bIns="0" rtlCol="0" anchor="b" anchorCtr="0"/>
          <a:lstStyle>
            <a:lvl1pPr algn="l" fontAlgn="auto">
              <a:spcBef>
                <a:spcPts val="0"/>
              </a:spcBef>
              <a:spcAft>
                <a:spcPts val="0"/>
              </a:spcAft>
              <a:defRPr sz="2000" b="1" baseline="0">
                <a:solidFill>
                  <a:schemeClr val="accent1"/>
                </a:solidFill>
                <a:latin typeface="Arial" pitchFamily="34" charset="0"/>
                <a:cs typeface="Arial" pitchFamily="34" charset="0"/>
              </a:defRPr>
            </a:lvl1pPr>
          </a:lstStyle>
          <a:p>
            <a:pPr>
              <a:defRPr/>
            </a:pPr>
            <a:fld id="{FEE6B6EE-4017-473A-8920-B85B2D13CC32}" type="slidenum">
              <a:rPr lang="cs-CZ"/>
              <a:pPr>
                <a:defRPr/>
              </a:pPr>
              <a:t>‹#›</a:t>
            </a:fld>
            <a:endParaRPr lang="cs-CZ" dirty="0"/>
          </a:p>
        </p:txBody>
      </p:sp>
      <p:pic>
        <p:nvPicPr>
          <p:cNvPr id="1029" name="Picture 9" descr="vzp_logo_w.eps"/>
          <p:cNvPicPr>
            <a:picLocks noChangeAspect="1"/>
          </p:cNvPicPr>
          <p:nvPr/>
        </p:nvPicPr>
        <p:blipFill>
          <a:blip r:embed="rId8" cstate="print"/>
          <a:srcRect/>
          <a:stretch>
            <a:fillRect/>
          </a:stretch>
        </p:blipFill>
        <p:spPr bwMode="auto">
          <a:xfrm>
            <a:off x="8424863" y="6321425"/>
            <a:ext cx="319087" cy="247650"/>
          </a:xfrm>
          <a:prstGeom prst="rect">
            <a:avLst/>
          </a:prstGeom>
          <a:noFill/>
          <a:ln w="9525">
            <a:noFill/>
            <a:miter lim="800000"/>
            <a:headEnd/>
            <a:tailEnd/>
          </a:ln>
        </p:spPr>
      </p:pic>
      <p:sp>
        <p:nvSpPr>
          <p:cNvPr id="12" name="Rectangle 11"/>
          <p:cNvSpPr/>
          <p:nvPr/>
        </p:nvSpPr>
        <p:spPr>
          <a:xfrm flipV="1">
            <a:off x="0" y="330200"/>
            <a:ext cx="7334250" cy="7508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
        <p:nvSpPr>
          <p:cNvPr id="15" name="Flowchart: Data 14"/>
          <p:cNvSpPr/>
          <p:nvPr/>
        </p:nvSpPr>
        <p:spPr>
          <a:xfrm rot="10800000">
            <a:off x="6740525" y="330200"/>
            <a:ext cx="2124075" cy="750888"/>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
        <p:nvSpPr>
          <p:cNvPr id="16" name="Title Placeholder 1"/>
          <p:cNvSpPr>
            <a:spLocks noGrp="1"/>
          </p:cNvSpPr>
          <p:nvPr>
            <p:ph type="title"/>
          </p:nvPr>
        </p:nvSpPr>
        <p:spPr>
          <a:xfrm>
            <a:off x="609600" y="439738"/>
            <a:ext cx="7486650" cy="554037"/>
          </a:xfrm>
          <a:prstGeom prst="rect">
            <a:avLst/>
          </a:prstGeom>
        </p:spPr>
        <p:txBody>
          <a:bodyPr vert="horz" wrap="square" lIns="0" tIns="0" rIns="0" bIns="0" rtlCol="0" anchor="b" anchorCtr="0">
            <a:spAutoFit/>
          </a:bodyPr>
          <a:lstStyle/>
          <a:p>
            <a:r>
              <a:rPr lang="en-US" dirty="0" smtClean="0"/>
              <a:t>Click to edit Master </a:t>
            </a:r>
            <a:r>
              <a:rPr lang="cs-CZ" dirty="0" smtClean="0"/>
              <a:t/>
            </a:r>
            <a:br>
              <a:rPr lang="cs-CZ" dirty="0" smtClean="0"/>
            </a:br>
            <a:r>
              <a:rPr lang="en-US" dirty="0" smtClean="0"/>
              <a:t>Click to edit Master </a:t>
            </a:r>
            <a:endParaRPr lang="cs-CZ" dirty="0"/>
          </a:p>
        </p:txBody>
      </p:sp>
      <p:sp>
        <p:nvSpPr>
          <p:cNvPr id="18" name="Rectangle 17"/>
          <p:cNvSpPr/>
          <p:nvPr/>
        </p:nvSpPr>
        <p:spPr>
          <a:xfrm>
            <a:off x="8791575" y="6226175"/>
            <a:ext cx="352425" cy="431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Tree>
  </p:cSld>
  <p:clrMap bg1="lt1" tx1="dk1" bg2="lt2" tx2="dk2" accent1="accent1" accent2="accent2" accent3="accent3" accent4="accent4" accent5="accent5" accent6="accent6" hlink="hlink" folHlink="folHlink"/>
  <p:sldLayoutIdLst>
    <p:sldLayoutId id="2147484062" r:id="rId1"/>
    <p:sldLayoutId id="2147484060" r:id="rId2"/>
    <p:sldLayoutId id="2147484063" r:id="rId3"/>
    <p:sldLayoutId id="2147484064" r:id="rId4"/>
    <p:sldLayoutId id="2147484065" r:id="rId5"/>
    <p:sldLayoutId id="2147484061" r:id="rId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l" rtl="0" eaLnBrk="0" fontAlgn="base" hangingPunct="0">
        <a:spcBef>
          <a:spcPct val="0"/>
        </a:spcBef>
        <a:spcAft>
          <a:spcPct val="0"/>
        </a:spcAft>
        <a:defRPr lang="cs-CZ" sz="4400" b="1" kern="1200" cap="all" spc="50" dirty="0">
          <a:solidFill>
            <a:schemeClr val="bg1"/>
          </a:solidFill>
          <a:latin typeface="Arial Black" pitchFamily="34" charset="0"/>
          <a:ea typeface="+mj-ea"/>
          <a:cs typeface="Arial" pitchFamily="34" charset="0"/>
        </a:defRPr>
      </a:lvl1pPr>
      <a:lvl2pPr algn="l" rtl="0" eaLnBrk="0" fontAlgn="base" hangingPunct="0">
        <a:spcBef>
          <a:spcPct val="0"/>
        </a:spcBef>
        <a:spcAft>
          <a:spcPct val="0"/>
        </a:spcAft>
        <a:defRPr sz="4400" b="1">
          <a:solidFill>
            <a:schemeClr val="bg1"/>
          </a:solidFill>
          <a:latin typeface="Arial Black" pitchFamily="34" charset="0"/>
          <a:cs typeface="Arial" charset="0"/>
        </a:defRPr>
      </a:lvl2pPr>
      <a:lvl3pPr algn="l" rtl="0" eaLnBrk="0" fontAlgn="base" hangingPunct="0">
        <a:spcBef>
          <a:spcPct val="0"/>
        </a:spcBef>
        <a:spcAft>
          <a:spcPct val="0"/>
        </a:spcAft>
        <a:defRPr sz="4400" b="1">
          <a:solidFill>
            <a:schemeClr val="bg1"/>
          </a:solidFill>
          <a:latin typeface="Arial Black" pitchFamily="34" charset="0"/>
          <a:cs typeface="Arial" charset="0"/>
        </a:defRPr>
      </a:lvl3pPr>
      <a:lvl4pPr algn="l" rtl="0" eaLnBrk="0" fontAlgn="base" hangingPunct="0">
        <a:spcBef>
          <a:spcPct val="0"/>
        </a:spcBef>
        <a:spcAft>
          <a:spcPct val="0"/>
        </a:spcAft>
        <a:defRPr sz="4400" b="1">
          <a:solidFill>
            <a:schemeClr val="bg1"/>
          </a:solidFill>
          <a:latin typeface="Arial Black" pitchFamily="34" charset="0"/>
          <a:cs typeface="Arial" charset="0"/>
        </a:defRPr>
      </a:lvl4pPr>
      <a:lvl5pPr algn="l" rtl="0" eaLnBrk="0" fontAlgn="base" hangingPunct="0">
        <a:spcBef>
          <a:spcPct val="0"/>
        </a:spcBef>
        <a:spcAft>
          <a:spcPct val="0"/>
        </a:spcAft>
        <a:defRPr sz="4400" b="1">
          <a:solidFill>
            <a:schemeClr val="bg1"/>
          </a:solidFill>
          <a:latin typeface="Arial Black" pitchFamily="34" charset="0"/>
          <a:cs typeface="Arial" charset="0"/>
        </a:defRPr>
      </a:lvl5pPr>
      <a:lvl6pPr marL="457200" algn="l" rtl="0" fontAlgn="base">
        <a:spcBef>
          <a:spcPct val="0"/>
        </a:spcBef>
        <a:spcAft>
          <a:spcPct val="0"/>
        </a:spcAft>
        <a:defRPr b="1">
          <a:solidFill>
            <a:schemeClr val="bg1"/>
          </a:solidFill>
          <a:latin typeface="Arial Black" pitchFamily="34" charset="0"/>
          <a:cs typeface="Arial" charset="0"/>
        </a:defRPr>
      </a:lvl6pPr>
      <a:lvl7pPr marL="914400" algn="l" rtl="0" fontAlgn="base">
        <a:spcBef>
          <a:spcPct val="0"/>
        </a:spcBef>
        <a:spcAft>
          <a:spcPct val="0"/>
        </a:spcAft>
        <a:defRPr b="1">
          <a:solidFill>
            <a:schemeClr val="bg1"/>
          </a:solidFill>
          <a:latin typeface="Arial Black" pitchFamily="34" charset="0"/>
          <a:cs typeface="Arial" charset="0"/>
        </a:defRPr>
      </a:lvl7pPr>
      <a:lvl8pPr marL="1371600" algn="l" rtl="0" fontAlgn="base">
        <a:spcBef>
          <a:spcPct val="0"/>
        </a:spcBef>
        <a:spcAft>
          <a:spcPct val="0"/>
        </a:spcAft>
        <a:defRPr b="1">
          <a:solidFill>
            <a:schemeClr val="bg1"/>
          </a:solidFill>
          <a:latin typeface="Arial Black" pitchFamily="34" charset="0"/>
          <a:cs typeface="Arial" charset="0"/>
        </a:defRPr>
      </a:lvl8pPr>
      <a:lvl9pPr marL="1828800" algn="l" rtl="0" fontAlgn="base">
        <a:spcBef>
          <a:spcPct val="0"/>
        </a:spcBef>
        <a:spcAft>
          <a:spcPct val="0"/>
        </a:spcAft>
        <a:defRPr b="1">
          <a:solidFill>
            <a:schemeClr val="bg1"/>
          </a:solidFill>
          <a:latin typeface="Arial Black" pitchFamily="34" charset="0"/>
          <a:cs typeface="Arial" charset="0"/>
        </a:defRPr>
      </a:lvl9pPr>
    </p:titleStyle>
    <p:bodyStyle>
      <a:lvl1pPr marL="342900" indent="-685800" algn="l" rtl="0" eaLnBrk="0" fontAlgn="base" hangingPunct="0">
        <a:spcBef>
          <a:spcPct val="20000"/>
        </a:spcBef>
        <a:spcAft>
          <a:spcPct val="0"/>
        </a:spcAft>
        <a:buChar char="•"/>
        <a:defRPr sz="1600" b="1" kern="1200">
          <a:solidFill>
            <a:schemeClr val="tx1"/>
          </a:solidFill>
          <a:latin typeface="Arial" pitchFamily="34" charset="0"/>
          <a:ea typeface="+mn-ea"/>
          <a:cs typeface="+mn-cs"/>
        </a:defRPr>
      </a:lvl1pPr>
      <a:lvl2pPr marL="358775" indent="-179388" algn="l" rtl="0" eaLnBrk="0" fontAlgn="base" hangingPunct="0">
        <a:spcBef>
          <a:spcPct val="20000"/>
        </a:spcBef>
        <a:spcAft>
          <a:spcPct val="0"/>
        </a:spcAft>
        <a:buClr>
          <a:schemeClr val="accent1"/>
        </a:buClr>
        <a:buFont typeface="Arial" charset="0"/>
        <a:buChar char="»"/>
        <a:defRPr lang="en-US" sz="1600" kern="1200" dirty="0">
          <a:solidFill>
            <a:schemeClr val="tx1"/>
          </a:solidFill>
          <a:latin typeface="Arial" pitchFamily="34" charset="0"/>
          <a:ea typeface="+mn-ea"/>
          <a:cs typeface="+mn-cs"/>
        </a:defRPr>
      </a:lvl2pPr>
      <a:lvl3pPr marL="539750" indent="-179388" algn="l" rtl="0" eaLnBrk="0" fontAlgn="base" hangingPunct="0">
        <a:spcBef>
          <a:spcPct val="20000"/>
        </a:spcBef>
        <a:spcAft>
          <a:spcPct val="0"/>
        </a:spcAft>
        <a:buFont typeface="Arial" charset="0"/>
        <a:buChar char="»"/>
        <a:defRPr lang="en-US" sz="1400" kern="1200" dirty="0">
          <a:solidFill>
            <a:schemeClr val="tx1"/>
          </a:solidFill>
          <a:latin typeface="Arial" pitchFamily="34" charset="0"/>
          <a:ea typeface="+mn-ea"/>
          <a:cs typeface="+mn-cs"/>
        </a:defRPr>
      </a:lvl3pPr>
      <a:lvl4pPr marL="1006475" indent="-228600" algn="l" rtl="0" eaLnBrk="0" fontAlgn="base" hangingPunct="0">
        <a:spcBef>
          <a:spcPct val="20000"/>
        </a:spcBef>
        <a:spcAft>
          <a:spcPct val="0"/>
        </a:spcAft>
        <a:buChar char="–"/>
        <a:defRPr lang="en-US" sz="1200" kern="1200" dirty="0">
          <a:solidFill>
            <a:schemeClr val="tx1"/>
          </a:solidFill>
          <a:latin typeface="Arial" pitchFamily="34" charset="0"/>
          <a:ea typeface="+mn-ea"/>
          <a:cs typeface="+mn-cs"/>
        </a:defRPr>
      </a:lvl4pPr>
      <a:lvl5pPr marL="1223963" indent="-228600" algn="l" rtl="0" eaLnBrk="0" fontAlgn="base" hangingPunct="0">
        <a:spcBef>
          <a:spcPts val="288"/>
        </a:spcBef>
        <a:spcAft>
          <a:spcPct val="0"/>
        </a:spcAft>
        <a:buChar char="»"/>
        <a:defRPr lang="cs-CZ" sz="1200" kern="1200" dirty="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mzcr.cz/" TargetMode="External"/><Relationship Id="rId2" Type="http://schemas.openxmlformats.org/officeDocument/2006/relationships/hyperlink" Target="http://www.vzp.cz/" TargetMode="External"/><Relationship Id="rId1" Type="http://schemas.openxmlformats.org/officeDocument/2006/relationships/slideLayout" Target="../slideLayouts/slideLayout6.xml"/><Relationship Id="rId4" Type="http://schemas.openxmlformats.org/officeDocument/2006/relationships/hyperlink" Target="http://www.cmu.cz/"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RAD0114p01.xls"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7523163" cy="427038"/>
          </a:xfrm>
        </p:spPr>
        <p:txBody>
          <a:bodyPr numCol="1" compatLnSpc="1">
            <a:prstTxWarp prst="textNoShape">
              <a:avLst/>
            </a:prstTxWarp>
            <a:normAutofit fontScale="90000"/>
          </a:bodyPr>
          <a:lstStyle/>
          <a:p>
            <a:pPr eaLnBrk="1" hangingPunct="1">
              <a:defRPr/>
            </a:pPr>
            <a:r>
              <a:rPr lang="cs-CZ" sz="3100" cap="none" dirty="0" smtClean="0">
                <a:cs typeface="Arial" charset="0"/>
              </a:rPr>
              <a:t>Všeobecná zdravotní pojišťovna ČR</a:t>
            </a:r>
            <a:br>
              <a:rPr lang="cs-CZ" sz="3100" cap="none" dirty="0" smtClean="0">
                <a:cs typeface="Arial" charset="0"/>
              </a:rPr>
            </a:br>
            <a:r>
              <a:rPr lang="cs-CZ" sz="3100" cap="none" dirty="0" smtClean="0">
                <a:cs typeface="Arial" charset="0"/>
              </a:rPr>
              <a:t/>
            </a:r>
            <a:br>
              <a:rPr lang="cs-CZ" sz="3100" cap="none" dirty="0" smtClean="0">
                <a:cs typeface="Arial" charset="0"/>
              </a:rPr>
            </a:br>
            <a:r>
              <a:rPr lang="cs-CZ" sz="3100" cap="none" dirty="0" smtClean="0">
                <a:cs typeface="Arial" charset="0"/>
              </a:rPr>
              <a:t/>
            </a:r>
            <a:br>
              <a:rPr lang="cs-CZ" sz="3100" cap="none" dirty="0" smtClean="0">
                <a:cs typeface="Arial" charset="0"/>
              </a:rPr>
            </a:br>
            <a:r>
              <a:rPr lang="cs-CZ" sz="3100" cap="none" dirty="0" smtClean="0">
                <a:cs typeface="Arial" charset="0"/>
              </a:rPr>
              <a:t/>
            </a:r>
            <a:br>
              <a:rPr lang="cs-CZ" sz="3100" cap="none" dirty="0" smtClean="0">
                <a:cs typeface="Arial" charset="0"/>
              </a:rPr>
            </a:br>
            <a:r>
              <a:rPr lang="cs-CZ" sz="3100" cap="none" dirty="0" smtClean="0">
                <a:cs typeface="Arial" charset="0"/>
              </a:rPr>
              <a:t/>
            </a:r>
            <a:br>
              <a:rPr lang="cs-CZ" sz="3100" cap="none" dirty="0" smtClean="0">
                <a:cs typeface="Arial" charset="0"/>
              </a:rPr>
            </a:br>
            <a:r>
              <a:rPr lang="cs-CZ" sz="3100" cap="none" dirty="0" smtClean="0">
                <a:cs typeface="Arial" charset="0"/>
              </a:rPr>
              <a:t>Zdravotní pojištění v roce 2015 - OSVČ</a:t>
            </a:r>
            <a:r>
              <a:rPr lang="cs-CZ" sz="3100" cap="none" dirty="0">
                <a:cs typeface="Arial" charset="0"/>
              </a:rPr>
              <a:t/>
            </a:r>
            <a:br>
              <a:rPr lang="cs-CZ" sz="3100" cap="none" dirty="0">
                <a:cs typeface="Arial" charset="0"/>
              </a:rPr>
            </a:br>
            <a:r>
              <a:rPr lang="cs-CZ" sz="3100" cap="none" dirty="0" smtClean="0">
                <a:cs typeface="Arial" charset="0"/>
              </a:rPr>
              <a:t/>
            </a:r>
            <a:br>
              <a:rPr lang="cs-CZ" sz="3100" cap="none" dirty="0" smtClean="0">
                <a:cs typeface="Arial" charset="0"/>
              </a:rPr>
            </a:br>
            <a:r>
              <a:rPr lang="cs-CZ" sz="3100" cap="none" dirty="0">
                <a:cs typeface="Arial" charset="0"/>
              </a:rPr>
              <a:t/>
            </a:r>
            <a:br>
              <a:rPr lang="cs-CZ" sz="3100" cap="none" dirty="0">
                <a:cs typeface="Arial" charset="0"/>
              </a:rPr>
            </a:br>
            <a:r>
              <a:rPr lang="cs-CZ" sz="3100" cap="none" dirty="0">
                <a:cs typeface="Arial" charset="0"/>
              </a:rPr>
              <a:t/>
            </a:r>
            <a:br>
              <a:rPr lang="cs-CZ" sz="3100" cap="none" dirty="0">
                <a:cs typeface="Arial" charset="0"/>
              </a:rPr>
            </a:br>
            <a:r>
              <a:rPr lang="cs-CZ" sz="3100" cap="none" dirty="0">
                <a:cs typeface="Arial" charset="0"/>
              </a:rPr>
              <a:t/>
            </a:r>
            <a:br>
              <a:rPr lang="cs-CZ" sz="3100" cap="none" dirty="0">
                <a:cs typeface="Arial" charset="0"/>
              </a:rPr>
            </a:br>
            <a:r>
              <a:rPr lang="cs-CZ" sz="1900" dirty="0" smtClean="0">
                <a:ea typeface="+mn-ea"/>
                <a:cs typeface="Arial" charset="0"/>
              </a:rPr>
              <a:t>ing</a:t>
            </a:r>
            <a:r>
              <a:rPr lang="cs-CZ" sz="1900" dirty="0">
                <a:ea typeface="+mn-ea"/>
                <a:cs typeface="Arial" charset="0"/>
              </a:rPr>
              <a:t>. Luboš Pavlík</a:t>
            </a:r>
            <a:r>
              <a:rPr sz="1900" dirty="0">
                <a:ea typeface="+mn-ea"/>
                <a:cs typeface="Arial" charset="0"/>
              </a:rPr>
              <a:t/>
            </a:r>
            <a:br>
              <a:rPr sz="1900" dirty="0">
                <a:ea typeface="+mn-ea"/>
                <a:cs typeface="Arial" charset="0"/>
              </a:rPr>
            </a:br>
            <a:endParaRPr cap="none" dirty="0" smtClean="0">
              <a:cs typeface="Arial" charset="0"/>
            </a:endParaRPr>
          </a:p>
        </p:txBody>
      </p:sp>
      <p:sp>
        <p:nvSpPr>
          <p:cNvPr id="6147" name="Title 1"/>
          <p:cNvSpPr txBox="1">
            <a:spLocks/>
          </p:cNvSpPr>
          <p:nvPr/>
        </p:nvSpPr>
        <p:spPr bwMode="auto">
          <a:xfrm>
            <a:off x="1016000" y="5651500"/>
            <a:ext cx="5187866" cy="901700"/>
          </a:xfrm>
          <a:prstGeom prst="rect">
            <a:avLst/>
          </a:prstGeom>
          <a:noFill/>
          <a:ln w="9525">
            <a:noFill/>
            <a:miter lim="800000"/>
            <a:headEnd/>
            <a:tailEnd/>
          </a:ln>
        </p:spPr>
        <p:txBody>
          <a:bodyPr lIns="0" tIns="0" rIns="0" bIns="0"/>
          <a:lstStyle/>
          <a:p>
            <a:pPr>
              <a:lnSpc>
                <a:spcPct val="80000"/>
              </a:lnSpc>
            </a:pPr>
            <a:r>
              <a:rPr lang="cs-CZ" sz="1700" b="1" dirty="0" smtClean="0">
                <a:solidFill>
                  <a:schemeClr val="bg1"/>
                </a:solidFill>
                <a:latin typeface="Arial Black" pitchFamily="34" charset="0"/>
              </a:rPr>
              <a:t>18. 2. 2015</a:t>
            </a:r>
            <a:endParaRPr lang="cs-CZ" sz="1700" b="1" dirty="0">
              <a:solidFill>
                <a:schemeClr val="bg1"/>
              </a:solidFill>
              <a:latin typeface="Arial Black"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10</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ovéPole 4"/>
          <p:cNvSpPr txBox="1"/>
          <p:nvPr/>
        </p:nvSpPr>
        <p:spPr>
          <a:xfrm>
            <a:off x="736600" y="1612066"/>
            <a:ext cx="7708900" cy="3600986"/>
          </a:xfrm>
          <a:prstGeom prst="rect">
            <a:avLst/>
          </a:prstGeom>
          <a:noFill/>
        </p:spPr>
        <p:txBody>
          <a:bodyPr wrap="square" rtlCol="0">
            <a:spAutoFit/>
          </a:bodyPr>
          <a:lstStyle/>
          <a:p>
            <a:pPr lvl="0">
              <a:buClr>
                <a:srgbClr val="E62800"/>
              </a:buClr>
              <a:defRPr/>
            </a:pPr>
            <a:r>
              <a:rPr lang="cs-CZ" b="1" dirty="0" smtClean="0"/>
              <a:t>Poměrné snížení minimálního vyměřovacího základu</a:t>
            </a:r>
          </a:p>
          <a:p>
            <a:pPr lvl="0">
              <a:buClr>
                <a:srgbClr val="E62800"/>
              </a:buClr>
              <a:defRPr/>
            </a:pPr>
            <a:endParaRPr lang="cs-CZ" b="1" dirty="0" smtClean="0"/>
          </a:p>
          <a:p>
            <a:pPr marL="285750" lvl="2" indent="-285750" algn="just">
              <a:buClr>
                <a:srgbClr val="E62800"/>
              </a:buClr>
              <a:buFont typeface="Arial" panose="020B0604020202020204" pitchFamily="34" charset="0"/>
              <a:buChar char="•"/>
              <a:defRPr/>
            </a:pPr>
            <a:r>
              <a:rPr lang="cs-CZ" sz="1600" dirty="0"/>
              <a:t>SVČ nebyla vykonávána po celé rozhodné období</a:t>
            </a:r>
          </a:p>
          <a:p>
            <a:pPr marL="285750" lvl="2" indent="-285750" algn="just">
              <a:buClr>
                <a:srgbClr val="E62800"/>
              </a:buClr>
              <a:buFont typeface="Arial" panose="020B0604020202020204" pitchFamily="34" charset="0"/>
              <a:buChar char="•"/>
              <a:defRPr/>
            </a:pPr>
            <a:r>
              <a:rPr lang="cs-CZ" sz="1600" dirty="0"/>
              <a:t>Držitelé průkazu ZTP, ZTP/P</a:t>
            </a:r>
          </a:p>
          <a:p>
            <a:pPr marL="285750" lvl="2" indent="-285750" algn="just">
              <a:buClr>
                <a:srgbClr val="E62800"/>
              </a:buClr>
              <a:buFont typeface="Arial" panose="020B0604020202020204" pitchFamily="34" charset="0"/>
              <a:buChar char="•"/>
              <a:defRPr/>
            </a:pPr>
            <a:r>
              <a:rPr lang="cs-CZ" sz="1600" dirty="0"/>
              <a:t>„Osoby důchodového věku“, které nesplnily podmínky pro jeho přiznání</a:t>
            </a:r>
          </a:p>
          <a:p>
            <a:pPr marL="285750" lvl="2" indent="-285750" algn="just">
              <a:buClr>
                <a:srgbClr val="E62800"/>
              </a:buClr>
              <a:buFont typeface="Arial" panose="020B0604020202020204" pitchFamily="34" charset="0"/>
              <a:buChar char="•"/>
              <a:defRPr/>
            </a:pPr>
            <a:r>
              <a:rPr lang="cs-CZ" sz="1600" dirty="0"/>
              <a:t>„Osoby pečující“</a:t>
            </a:r>
          </a:p>
          <a:p>
            <a:pPr marL="285750" lvl="2" indent="-285750" algn="just">
              <a:buClr>
                <a:srgbClr val="E62800"/>
              </a:buClr>
              <a:buFont typeface="Arial" panose="020B0604020202020204" pitchFamily="34" charset="0"/>
              <a:buChar char="•"/>
              <a:defRPr/>
            </a:pPr>
            <a:r>
              <a:rPr lang="cs-CZ" sz="1600" dirty="0"/>
              <a:t>Osoba, za kterou platí pojistné stát</a:t>
            </a:r>
          </a:p>
          <a:p>
            <a:pPr marL="285750" lvl="2" indent="-285750" algn="just">
              <a:buClr>
                <a:srgbClr val="E62800"/>
              </a:buClr>
              <a:buFont typeface="Arial" panose="020B0604020202020204" pitchFamily="34" charset="0"/>
              <a:buChar char="•"/>
              <a:defRPr/>
            </a:pPr>
            <a:r>
              <a:rPr lang="cs-CZ" sz="1600" dirty="0"/>
              <a:t>Souběh se zaměstnáním, kde je hrazeno alespoň z minima pro zaměstnance</a:t>
            </a:r>
          </a:p>
          <a:p>
            <a:pPr marL="285750" lvl="2" indent="-285750" algn="just">
              <a:buClr>
                <a:srgbClr val="E62800"/>
              </a:buClr>
              <a:buFont typeface="Arial" panose="020B0604020202020204" pitchFamily="34" charset="0"/>
              <a:buChar char="•"/>
              <a:defRPr/>
            </a:pPr>
            <a:r>
              <a:rPr lang="cs-CZ" sz="1600" dirty="0"/>
              <a:t>Měla nárok na </a:t>
            </a:r>
            <a:r>
              <a:rPr lang="cs-CZ" sz="1600" dirty="0" smtClean="0"/>
              <a:t>výplatu nemocenského nebo peněžité pomoci v mateřství jako OSVČ. Včetně prvních 3 dnů trvání pracovní neschopnosti.</a:t>
            </a:r>
            <a:endParaRPr lang="cs-CZ" sz="1600" dirty="0"/>
          </a:p>
          <a:p>
            <a:pPr marL="0" lvl="2" algn="just">
              <a:buClr>
                <a:srgbClr val="E62800"/>
              </a:buClr>
              <a:defRPr/>
            </a:pPr>
            <a:endParaRPr lang="cs-CZ" sz="1600" dirty="0"/>
          </a:p>
          <a:p>
            <a:pPr marL="285750" lvl="2" indent="-285750" algn="just">
              <a:buClr>
                <a:srgbClr val="E62800"/>
              </a:buClr>
              <a:buFont typeface="Arial" panose="020B0604020202020204" pitchFamily="34" charset="0"/>
              <a:buChar char="•"/>
              <a:defRPr/>
            </a:pPr>
            <a:r>
              <a:rPr lang="cs-CZ" sz="1600" dirty="0"/>
              <a:t>dle počtu kalendářních měsíců   </a:t>
            </a:r>
          </a:p>
          <a:p>
            <a:pPr marL="285750" lvl="2" indent="-285750" algn="just">
              <a:buClr>
                <a:srgbClr val="E62800"/>
              </a:buClr>
              <a:buFont typeface="Arial" panose="020B0604020202020204" pitchFamily="34" charset="0"/>
              <a:buChar char="•"/>
              <a:defRPr/>
            </a:pPr>
            <a:r>
              <a:rPr lang="cs-CZ" sz="1600" dirty="0"/>
              <a:t>skutečnosti trvaly po celý kalendářní měsíc</a:t>
            </a:r>
          </a:p>
          <a:p>
            <a:pPr marL="0" lvl="2" algn="just">
              <a:buClr>
                <a:srgbClr val="E62800"/>
              </a:buClr>
              <a:defRPr/>
            </a:pPr>
            <a:endParaRPr lang="cs-CZ" sz="1600" dirty="0"/>
          </a:p>
        </p:txBody>
      </p:sp>
    </p:spTree>
    <p:extLst>
      <p:ext uri="{BB962C8B-B14F-4D97-AF65-F5344CB8AC3E}">
        <p14:creationId xmlns:p14="http://schemas.microsoft.com/office/powerpoint/2010/main" val="2173009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11</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ovéPole 4"/>
          <p:cNvSpPr txBox="1"/>
          <p:nvPr/>
        </p:nvSpPr>
        <p:spPr>
          <a:xfrm>
            <a:off x="890648" y="1256466"/>
            <a:ext cx="7656452" cy="5078313"/>
          </a:xfrm>
          <a:prstGeom prst="rect">
            <a:avLst/>
          </a:prstGeom>
          <a:noFill/>
        </p:spPr>
        <p:txBody>
          <a:bodyPr wrap="square" rtlCol="0">
            <a:spAutoFit/>
          </a:bodyPr>
          <a:lstStyle/>
          <a:p>
            <a:pPr lvl="0">
              <a:buClr>
                <a:srgbClr val="E62800"/>
              </a:buClr>
              <a:defRPr/>
            </a:pPr>
            <a:r>
              <a:rPr lang="cs-CZ" b="1" dirty="0"/>
              <a:t>Určení výše zálohy </a:t>
            </a:r>
            <a:endParaRPr lang="cs-CZ" b="1" dirty="0" smtClean="0"/>
          </a:p>
          <a:p>
            <a:pPr lvl="0">
              <a:buClr>
                <a:srgbClr val="E62800"/>
              </a:buClr>
              <a:defRPr/>
            </a:pPr>
            <a:endParaRPr lang="cs-CZ" dirty="0"/>
          </a:p>
          <a:p>
            <a:pPr marL="285750" lvl="2" indent="-285750" algn="just">
              <a:buClr>
                <a:srgbClr val="E62800"/>
              </a:buClr>
              <a:buFont typeface="Arial" panose="020B0604020202020204" pitchFamily="34" charset="0"/>
              <a:buChar char="•"/>
              <a:defRPr/>
            </a:pPr>
            <a:r>
              <a:rPr lang="cs-CZ" sz="1600" dirty="0"/>
              <a:t>První rok </a:t>
            </a:r>
            <a:r>
              <a:rPr lang="cs-CZ" sz="1600" dirty="0" smtClean="0"/>
              <a:t>podnikání</a:t>
            </a:r>
          </a:p>
          <a:p>
            <a:pPr marL="742950" lvl="3" indent="-285750" algn="just">
              <a:buClr>
                <a:srgbClr val="E62800"/>
              </a:buClr>
              <a:buFont typeface="Wingdings" panose="05000000000000000000" pitchFamily="2" charset="2"/>
              <a:buChar char="§"/>
              <a:defRPr/>
            </a:pPr>
            <a:r>
              <a:rPr lang="cs-CZ" sz="1600" dirty="0" smtClean="0"/>
              <a:t>Pouze OSVČ – minimální výše zálohy, pokud si OSVČ sama nestanoví zálohu vyšší</a:t>
            </a:r>
          </a:p>
          <a:p>
            <a:pPr marL="742950" lvl="3" indent="-285750" algn="just">
              <a:buClr>
                <a:srgbClr val="E62800"/>
              </a:buClr>
              <a:buFont typeface="Wingdings" panose="05000000000000000000" pitchFamily="2" charset="2"/>
              <a:buChar char="§"/>
              <a:defRPr/>
            </a:pPr>
            <a:r>
              <a:rPr lang="cs-CZ" sz="1600" dirty="0" smtClean="0"/>
              <a:t>Souběh se státem – nevzniká povinnost platit zálohy</a:t>
            </a:r>
          </a:p>
          <a:p>
            <a:pPr marL="742950" lvl="3" indent="-285750" algn="just">
              <a:buClr>
                <a:srgbClr val="E62800"/>
              </a:buClr>
              <a:buFont typeface="Wingdings" panose="05000000000000000000" pitchFamily="2" charset="2"/>
              <a:buChar cha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Druhý a následující rok podnikání</a:t>
            </a:r>
          </a:p>
          <a:p>
            <a:pPr marL="742950" lvl="3" indent="-285750" algn="just" defTabSz="288000">
              <a:buClr>
                <a:srgbClr val="E62800"/>
              </a:buClr>
              <a:buFont typeface="Arial" panose="020B0604020202020204" pitchFamily="34" charset="0"/>
              <a:buChar char="•"/>
              <a:defRPr/>
            </a:pPr>
            <a:r>
              <a:rPr lang="cs-CZ" sz="1600" dirty="0" smtClean="0"/>
              <a:t>SVČ alespoň po část měsíce</a:t>
            </a:r>
          </a:p>
          <a:p>
            <a:pPr marL="742950" lvl="3" indent="-285750" algn="just" defTabSz="288000">
              <a:buClr>
                <a:srgbClr val="E62800"/>
              </a:buClr>
              <a:buFont typeface="Arial" panose="020B0604020202020204" pitchFamily="34" charset="0"/>
              <a:buChar char="•"/>
              <a:defRPr/>
            </a:pPr>
            <a:r>
              <a:rPr lang="cs-CZ" sz="1600" dirty="0" smtClean="0"/>
              <a:t>% sazba z měsíčního vyměřovacího základu (13,5%)</a:t>
            </a:r>
          </a:p>
          <a:p>
            <a:pPr marL="742950" lvl="3" indent="-285750" algn="just" defTabSz="288000">
              <a:buClr>
                <a:srgbClr val="E62800"/>
              </a:buClr>
              <a:buFont typeface="Arial" panose="020B0604020202020204" pitchFamily="34" charset="0"/>
              <a:buChar char="•"/>
              <a:defRPr/>
            </a:pPr>
            <a:r>
              <a:rPr lang="cs-CZ" sz="1600" dirty="0" smtClean="0"/>
              <a:t>Měsíční vyměřovací základ </a:t>
            </a:r>
          </a:p>
          <a:p>
            <a:pPr marL="285750" lvl="2" indent="-285750" algn="just">
              <a:buClr>
                <a:srgbClr val="E62800"/>
              </a:buClr>
              <a:buFont typeface="Arial" panose="020B0604020202020204" pitchFamily="34" charset="0"/>
              <a:buChar cha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Souběh se zaměstnáním, OSVČ není hlavním zdrojem příjmů</a:t>
            </a:r>
          </a:p>
          <a:p>
            <a:pPr marL="0" lvl="2" algn="just" defTabSz="288000">
              <a:buClr>
                <a:srgbClr val="E62800"/>
              </a:buClr>
              <a:defRPr/>
            </a:pPr>
            <a:r>
              <a:rPr lang="cs-CZ" sz="1600" dirty="0" smtClean="0"/>
              <a:t>	Není povinnost hradit zálohy na pojistné</a:t>
            </a:r>
          </a:p>
          <a:p>
            <a:pPr marL="0" lvl="2" algn="just" defTabSz="288000">
              <a:buClr>
                <a:srgbClr val="E62800"/>
              </a:buClr>
              <a:defRPr/>
            </a:pPr>
            <a:endParaRPr lang="cs-CZ" sz="1600" dirty="0"/>
          </a:p>
          <a:p>
            <a:pPr marL="285750" lvl="2" indent="-285750" algn="just" defTabSz="288000">
              <a:buClr>
                <a:srgbClr val="E62800"/>
              </a:buClr>
              <a:buFont typeface="Arial" panose="020B0604020202020204" pitchFamily="34" charset="0"/>
              <a:buChar char="•"/>
              <a:defRPr/>
            </a:pPr>
            <a:r>
              <a:rPr lang="cs-CZ" sz="1600" dirty="0"/>
              <a:t>Možnost poměrného snížení </a:t>
            </a:r>
            <a:r>
              <a:rPr lang="cs-CZ" sz="1600" dirty="0" smtClean="0"/>
              <a:t>zálohy</a:t>
            </a:r>
          </a:p>
          <a:p>
            <a:pPr marL="742950" lvl="3" indent="-285750" algn="just" defTabSz="288000">
              <a:buClr>
                <a:srgbClr val="E62800"/>
              </a:buClr>
              <a:buFont typeface="Wingdings" panose="05000000000000000000" pitchFamily="2" charset="2"/>
              <a:buChar char="§"/>
              <a:defRPr/>
            </a:pPr>
            <a:r>
              <a:rPr lang="cs-CZ" sz="1600" dirty="0" smtClean="0"/>
              <a:t>Pokles příjmů o 1/3</a:t>
            </a:r>
          </a:p>
          <a:p>
            <a:pPr marL="742950" lvl="3" indent="-285750" algn="just" defTabSz="288000">
              <a:buClr>
                <a:srgbClr val="E62800"/>
              </a:buClr>
              <a:buFont typeface="Wingdings" panose="05000000000000000000" pitchFamily="2" charset="2"/>
              <a:buChar char="§"/>
              <a:defRPr/>
            </a:pPr>
            <a:r>
              <a:rPr lang="cs-CZ" sz="1600" dirty="0" smtClean="0"/>
              <a:t>Referenční období nejméně tři měsíce po sobě jdoucí</a:t>
            </a:r>
          </a:p>
          <a:p>
            <a:pPr marL="742950" lvl="3" indent="-285750" algn="just" defTabSz="288000">
              <a:buClr>
                <a:srgbClr val="E62800"/>
              </a:buClr>
              <a:buFont typeface="Wingdings" panose="05000000000000000000" pitchFamily="2" charset="2"/>
              <a:buChar char="§"/>
              <a:defRPr/>
            </a:pPr>
            <a:r>
              <a:rPr lang="cs-CZ" sz="1600" dirty="0" smtClean="0"/>
              <a:t>Pokles počítán průměrem na jeden měsíc</a:t>
            </a:r>
          </a:p>
          <a:p>
            <a:pPr marL="742950" lvl="3" indent="-285750" algn="just" defTabSz="288000">
              <a:buClr>
                <a:srgbClr val="E62800"/>
              </a:buClr>
              <a:buFont typeface="Wingdings" panose="05000000000000000000" pitchFamily="2" charset="2"/>
              <a:buChar char="§"/>
              <a:defRPr/>
            </a:pPr>
            <a:r>
              <a:rPr lang="cs-CZ" sz="1600" dirty="0" smtClean="0"/>
              <a:t>Období od 1. ledna</a:t>
            </a:r>
            <a:endParaRPr lang="cs-CZ" sz="1600" dirty="0"/>
          </a:p>
        </p:txBody>
      </p:sp>
    </p:spTree>
    <p:extLst>
      <p:ext uri="{BB962C8B-B14F-4D97-AF65-F5344CB8AC3E}">
        <p14:creationId xmlns:p14="http://schemas.microsoft.com/office/powerpoint/2010/main" val="2173009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12</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ovéPole 4"/>
          <p:cNvSpPr txBox="1"/>
          <p:nvPr/>
        </p:nvSpPr>
        <p:spPr>
          <a:xfrm>
            <a:off x="890648" y="1485066"/>
            <a:ext cx="7656452" cy="4093428"/>
          </a:xfrm>
          <a:prstGeom prst="rect">
            <a:avLst/>
          </a:prstGeom>
          <a:noFill/>
        </p:spPr>
        <p:txBody>
          <a:bodyPr wrap="square" rtlCol="0">
            <a:spAutoFit/>
          </a:bodyPr>
          <a:lstStyle/>
          <a:p>
            <a:pPr lvl="0">
              <a:buClr>
                <a:srgbClr val="E62800"/>
              </a:buClr>
              <a:defRPr/>
            </a:pPr>
            <a:r>
              <a:rPr lang="cs-CZ" b="1" dirty="0" smtClean="0"/>
              <a:t>Plnění povinností</a:t>
            </a:r>
          </a:p>
          <a:p>
            <a:pPr lvl="0">
              <a:buClr>
                <a:srgbClr val="E62800"/>
              </a:buClr>
              <a:defRPr/>
            </a:pPr>
            <a:endParaRPr lang="cs-CZ" b="1" dirty="0" smtClean="0"/>
          </a:p>
          <a:p>
            <a:pPr marL="285750" lvl="2" indent="-285750" algn="just">
              <a:buClr>
                <a:srgbClr val="E62800"/>
              </a:buClr>
              <a:buFont typeface="Arial" panose="020B0604020202020204" pitchFamily="34" charset="0"/>
              <a:buChar char="•"/>
              <a:defRPr/>
            </a:pPr>
            <a:r>
              <a:rPr lang="cs-CZ" sz="1600" dirty="0" smtClean="0"/>
              <a:t>Sdělit </a:t>
            </a:r>
            <a:r>
              <a:rPr lang="cs-CZ" sz="1600" dirty="0"/>
              <a:t>jméno, příjmení, trvalý pobyt a rodné </a:t>
            </a:r>
            <a:r>
              <a:rPr lang="cs-CZ" sz="1600" dirty="0" smtClean="0"/>
              <a:t>číslo</a:t>
            </a:r>
          </a:p>
          <a:p>
            <a:pPr marL="0" lvl="2" algn="just">
              <a:buClr>
                <a:srgbClr val="E62800"/>
              </a:buCl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Sdělit obchodní jméno, sídlo nebo místo podnikání, IČ (pokud je přiděleno), číslo bankovního účtu</a:t>
            </a:r>
          </a:p>
          <a:p>
            <a:pPr marL="0" lvl="2" algn="just">
              <a:buClr>
                <a:srgbClr val="E62800"/>
              </a:buCl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OSVČ, která účtuje v hospodářském roce je povinna do 31. března sdělit datum podání daňového přiznání.</a:t>
            </a:r>
          </a:p>
          <a:p>
            <a:pPr marL="0" lvl="2" algn="just">
              <a:buClr>
                <a:srgbClr val="E62800"/>
              </a:buClr>
              <a:defRPr/>
            </a:pPr>
            <a:endParaRPr lang="cs-CZ" sz="1600" dirty="0" smtClean="0"/>
          </a:p>
          <a:p>
            <a:pPr marL="285750" lvl="0" indent="-285750">
              <a:buClr>
                <a:schemeClr val="accent1"/>
              </a:buClr>
              <a:buFont typeface="Arial" panose="020B0604020202020204" pitchFamily="34" charset="0"/>
              <a:buChar char="•"/>
            </a:pPr>
            <a:r>
              <a:rPr lang="cs-CZ" sz="1600" dirty="0"/>
              <a:t>Podání Přehledu </a:t>
            </a:r>
            <a:r>
              <a:rPr lang="cs-CZ" sz="1600" b="1" dirty="0"/>
              <a:t>do jednoho měsíce ode dne, ve kterém se mělo podat daňové přiznán</a:t>
            </a:r>
            <a:r>
              <a:rPr lang="cs-CZ" sz="1600" dirty="0"/>
              <a:t>í za tento kalendářní rok </a:t>
            </a:r>
            <a:endParaRPr lang="cs-CZ" sz="1600" dirty="0" smtClean="0"/>
          </a:p>
          <a:p>
            <a:pPr lvl="0">
              <a:buClr>
                <a:schemeClr val="accent1"/>
              </a:buClr>
            </a:pPr>
            <a:endParaRPr lang="cs-CZ" sz="1600" dirty="0"/>
          </a:p>
          <a:p>
            <a:pPr marL="285750" lvl="0" indent="-285750">
              <a:buClr>
                <a:schemeClr val="accent1"/>
              </a:buClr>
              <a:buFont typeface="Arial" panose="020B0604020202020204" pitchFamily="34" charset="0"/>
              <a:buChar char="•"/>
            </a:pPr>
            <a:r>
              <a:rPr lang="cs-CZ" sz="1600" dirty="0"/>
              <a:t>Doplatek rozdílu mezi zaplacenými zálohami a skutečnou výší pojistného dle výpočtu v přehledu, </a:t>
            </a:r>
            <a:r>
              <a:rPr lang="cs-CZ" sz="1600" b="1" dirty="0"/>
              <a:t>je splatný vždy do 8 dnů po dni, ve kterém byl nebo měl bý</a:t>
            </a:r>
            <a:r>
              <a:rPr lang="cs-CZ" sz="1600" dirty="0"/>
              <a:t>t podán </a:t>
            </a:r>
            <a:r>
              <a:rPr lang="cs-CZ" sz="1600" dirty="0" smtClean="0"/>
              <a:t>Přehled</a:t>
            </a:r>
          </a:p>
        </p:txBody>
      </p:sp>
    </p:spTree>
    <p:extLst>
      <p:ext uri="{BB962C8B-B14F-4D97-AF65-F5344CB8AC3E}">
        <p14:creationId xmlns:p14="http://schemas.microsoft.com/office/powerpoint/2010/main" val="850857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13</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ovéPole 4"/>
          <p:cNvSpPr txBox="1"/>
          <p:nvPr/>
        </p:nvSpPr>
        <p:spPr>
          <a:xfrm>
            <a:off x="609600" y="1256466"/>
            <a:ext cx="7937500" cy="3939540"/>
          </a:xfrm>
          <a:prstGeom prst="rect">
            <a:avLst/>
          </a:prstGeom>
          <a:noFill/>
        </p:spPr>
        <p:txBody>
          <a:bodyPr wrap="square" rtlCol="0">
            <a:spAutoFit/>
          </a:bodyPr>
          <a:lstStyle/>
          <a:p>
            <a:pPr marL="285750" lvl="0" indent="-285750">
              <a:buClr>
                <a:schemeClr val="accent1"/>
              </a:buClr>
              <a:buFont typeface="Arial" panose="020B0604020202020204" pitchFamily="34" charset="0"/>
              <a:buChar char="•"/>
            </a:pPr>
            <a:endParaRPr lang="cs-CZ" dirty="0" smtClean="0"/>
          </a:p>
          <a:p>
            <a:pPr>
              <a:buClr>
                <a:schemeClr val="accent1"/>
              </a:buClr>
            </a:pPr>
            <a:r>
              <a:rPr lang="cs-CZ" b="1" dirty="0"/>
              <a:t>Plnění </a:t>
            </a:r>
            <a:r>
              <a:rPr lang="cs-CZ" b="1" dirty="0" smtClean="0"/>
              <a:t>povinností – pokračování</a:t>
            </a:r>
            <a:endParaRPr lang="cs-CZ" b="1" dirty="0"/>
          </a:p>
          <a:p>
            <a:pPr lvl="0">
              <a:buClr>
                <a:schemeClr val="accent1"/>
              </a:buClr>
            </a:pPr>
            <a:endParaRPr lang="cs-CZ" dirty="0" smtClean="0"/>
          </a:p>
          <a:p>
            <a:pPr marL="285750" lvl="0" indent="-285750">
              <a:buClr>
                <a:schemeClr val="accent1"/>
              </a:buClr>
              <a:buFont typeface="Arial" panose="020B0604020202020204" pitchFamily="34" charset="0"/>
              <a:buChar char="•"/>
            </a:pPr>
            <a:r>
              <a:rPr lang="cs-CZ" sz="1600" dirty="0" smtClean="0"/>
              <a:t>Povinnost </a:t>
            </a:r>
            <a:r>
              <a:rPr lang="cs-CZ" sz="1600" dirty="0"/>
              <a:t>při zjištění dodatečné změny údajů oznámených v Přehledu ohlásit změny </a:t>
            </a:r>
            <a:r>
              <a:rPr lang="cs-CZ" sz="1600" b="1" dirty="0"/>
              <a:t>do 8 dnů </a:t>
            </a:r>
            <a:r>
              <a:rPr lang="cs-CZ" sz="1600" dirty="0"/>
              <a:t>ode dne, kdy se o nich OSVČ dozvěděla. Vyplnění „Opravné přehledu“. Doplatek pojistného se provede </a:t>
            </a:r>
            <a:r>
              <a:rPr lang="cs-CZ" sz="1600" b="1" dirty="0"/>
              <a:t>do 30 dnů </a:t>
            </a:r>
            <a:r>
              <a:rPr lang="cs-CZ" sz="1600" dirty="0"/>
              <a:t>ode dne, kdy se o změnách OSVČ </a:t>
            </a:r>
            <a:r>
              <a:rPr lang="cs-CZ" sz="1600" dirty="0" smtClean="0"/>
              <a:t>dozvěděla</a:t>
            </a:r>
          </a:p>
          <a:p>
            <a:pPr lvl="0">
              <a:buClr>
                <a:schemeClr val="accent1"/>
              </a:buClr>
            </a:pPr>
            <a:endParaRPr lang="cs-CZ" sz="1600" dirty="0" smtClean="0"/>
          </a:p>
          <a:p>
            <a:pPr lvl="0">
              <a:buClr>
                <a:schemeClr val="accent1"/>
              </a:buClr>
            </a:pPr>
            <a:endParaRPr lang="cs-CZ" sz="1600" dirty="0" smtClean="0"/>
          </a:p>
          <a:p>
            <a:pPr marL="285750" lvl="0" indent="-285750">
              <a:buClr>
                <a:schemeClr val="accent1"/>
              </a:buClr>
              <a:buFont typeface="Arial" panose="020B0604020202020204" pitchFamily="34" charset="0"/>
              <a:buChar char="•"/>
            </a:pPr>
            <a:r>
              <a:rPr lang="cs-CZ" sz="1600" dirty="0" smtClean="0"/>
              <a:t>Den splnění oznamovací povinnosti</a:t>
            </a:r>
          </a:p>
          <a:p>
            <a:pPr marL="742950" lvl="1" indent="-285750">
              <a:buClr>
                <a:schemeClr val="accent1"/>
              </a:buClr>
              <a:buFont typeface="Wingdings" panose="05000000000000000000" pitchFamily="2" charset="2"/>
              <a:buChar char="§"/>
            </a:pPr>
            <a:r>
              <a:rPr lang="cs-CZ" sz="1600" dirty="0" smtClean="0"/>
              <a:t>Den předání příslušné zdravotní pojišťovně</a:t>
            </a:r>
          </a:p>
          <a:p>
            <a:pPr marL="742950" lvl="1" indent="-285750">
              <a:buClr>
                <a:schemeClr val="accent1"/>
              </a:buClr>
              <a:buFont typeface="Wingdings" panose="05000000000000000000" pitchFamily="2" charset="2"/>
              <a:buChar char="§"/>
            </a:pPr>
            <a:r>
              <a:rPr lang="cs-CZ" sz="1600" dirty="0" smtClean="0"/>
              <a:t>Den podání poštovní zásilky</a:t>
            </a:r>
          </a:p>
          <a:p>
            <a:pPr marL="742950" lvl="1" indent="-285750">
              <a:buClr>
                <a:schemeClr val="accent1"/>
              </a:buClr>
              <a:buFont typeface="Wingdings" panose="05000000000000000000" pitchFamily="2" charset="2"/>
              <a:buChar char="§"/>
            </a:pPr>
            <a:r>
              <a:rPr lang="cs-CZ" sz="1600" dirty="0" smtClean="0"/>
              <a:t>Den předání tiskopisu příslušnému živnostenskému úřadu</a:t>
            </a:r>
          </a:p>
          <a:p>
            <a:pPr marL="742950" lvl="1" indent="-285750">
              <a:buClr>
                <a:schemeClr val="accent1"/>
              </a:buClr>
              <a:buFont typeface="Wingdings" panose="05000000000000000000" pitchFamily="2" charset="2"/>
              <a:buChar char="§"/>
            </a:pPr>
            <a:endParaRPr lang="cs-CZ" dirty="0"/>
          </a:p>
          <a:p>
            <a:pPr marL="742950" lvl="1" indent="-285750">
              <a:buClr>
                <a:schemeClr val="accent1"/>
              </a:buClr>
              <a:buFont typeface="Wingdings" panose="05000000000000000000" pitchFamily="2" charset="2"/>
              <a:buChar char="§"/>
            </a:pPr>
            <a:endParaRPr lang="cs-CZ" dirty="0"/>
          </a:p>
        </p:txBody>
      </p:sp>
    </p:spTree>
    <p:extLst>
      <p:ext uri="{BB962C8B-B14F-4D97-AF65-F5344CB8AC3E}">
        <p14:creationId xmlns:p14="http://schemas.microsoft.com/office/powerpoint/2010/main" val="850857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p:txBody>
          <a:bodyPr/>
          <a:lstStyle/>
          <a:p>
            <a:fld id="{0FA4D41F-37BB-46CD-B6BA-AE049CF10A17}" type="slidenum">
              <a:rPr lang="cs-CZ" smtClean="0"/>
              <a:pPr/>
              <a:t>14</a:t>
            </a:fld>
            <a:endParaRPr lang="cs-CZ" dirty="0" smtClean="0"/>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smtClean="0">
                <a:solidFill>
                  <a:schemeClr val="bg1"/>
                </a:solidFill>
                <a:latin typeface="Arial Black" pitchFamily="34" charset="0"/>
                <a:ea typeface="+mj-ea"/>
                <a:cs typeface="Arial" pitchFamily="34" charset="0"/>
              </a:rPr>
              <a:t>Zdravotní pojištění v roce 2015 - OSVČ</a:t>
            </a:r>
            <a:endParaRPr lang="cs-CZ" b="1" cap="all" spc="50" dirty="0">
              <a:solidFill>
                <a:schemeClr val="bg1"/>
              </a:solidFill>
              <a:latin typeface="Arial Black" pitchFamily="34" charset="0"/>
              <a:ea typeface="+mj-ea"/>
              <a:cs typeface="Arial" pitchFamily="34" charset="0"/>
            </a:endParaRPr>
          </a:p>
        </p:txBody>
      </p:sp>
      <p:sp>
        <p:nvSpPr>
          <p:cNvPr id="14340" name="TextBox 5"/>
          <p:cNvSpPr txBox="1">
            <a:spLocks noChangeArrowheads="1"/>
          </p:cNvSpPr>
          <p:nvPr/>
        </p:nvSpPr>
        <p:spPr bwMode="auto">
          <a:xfrm>
            <a:off x="609600" y="1163639"/>
            <a:ext cx="7829550" cy="369332"/>
          </a:xfrm>
          <a:prstGeom prst="rect">
            <a:avLst/>
          </a:prstGeom>
          <a:noFill/>
          <a:ln w="9525">
            <a:noFill/>
            <a:miter lim="800000"/>
            <a:headEnd/>
            <a:tailEnd/>
          </a:ln>
        </p:spPr>
        <p:txBody>
          <a:bodyPr wrap="square">
            <a:spAutoFit/>
          </a:bodyPr>
          <a:lstStyle/>
          <a:p>
            <a:pPr lvl="0"/>
            <a:r>
              <a:rPr lang="cs-CZ" b="1" dirty="0" smtClean="0"/>
              <a:t>Zákonné termíny k plnění povinností - pokračování</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 name="Tabulka 1"/>
          <p:cNvGraphicFramePr>
            <a:graphicFrameLocks noGrp="1"/>
          </p:cNvGraphicFramePr>
          <p:nvPr>
            <p:extLst>
              <p:ext uri="{D42A27DB-BD31-4B8C-83A1-F6EECF244321}">
                <p14:modId xmlns:p14="http://schemas.microsoft.com/office/powerpoint/2010/main" val="1818854911"/>
              </p:ext>
            </p:extLst>
          </p:nvPr>
        </p:nvGraphicFramePr>
        <p:xfrm>
          <a:off x="609600" y="1663700"/>
          <a:ext cx="7924799" cy="4333240"/>
        </p:xfrm>
        <a:graphic>
          <a:graphicData uri="http://schemas.openxmlformats.org/drawingml/2006/table">
            <a:tbl>
              <a:tblPr firstRow="1" bandRow="1">
                <a:tableStyleId>{5C22544A-7EE6-4342-B048-85BDC9FD1C3A}</a:tableStyleId>
              </a:tblPr>
              <a:tblGrid>
                <a:gridCol w="1117600"/>
                <a:gridCol w="3924300"/>
                <a:gridCol w="2882899"/>
              </a:tblGrid>
              <a:tr h="370840">
                <a:tc>
                  <a:txBody>
                    <a:bodyPr/>
                    <a:lstStyle/>
                    <a:p>
                      <a:r>
                        <a:rPr lang="cs-CZ" dirty="0" smtClean="0"/>
                        <a:t>Nejzazší termín</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dirty="0" smtClean="0"/>
                        <a:t>Akce</a:t>
                      </a:r>
                      <a:endParaRPr lang="cs-CZ"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dirty="0" smtClean="0"/>
                        <a:t>Platí pro</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1. 4. 2015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Daňové</a:t>
                      </a:r>
                      <a:r>
                        <a:rPr lang="cs-CZ" sz="1600" baseline="0" dirty="0" smtClean="0"/>
                        <a:t> přiznání OSVČ</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400" dirty="0" smtClean="0"/>
                        <a:t>OSVČ, kterým nezpracovává daňové</a:t>
                      </a:r>
                      <a:r>
                        <a:rPr lang="cs-CZ" sz="1400" baseline="0" dirty="0" smtClean="0"/>
                        <a:t> přiznání za rok 2014 daňový poradce</a:t>
                      </a:r>
                      <a:endParaRPr lang="cs-CZ"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8. 4. 2015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Podání přehledu OSVČ</a:t>
                      </a:r>
                      <a:r>
                        <a:rPr lang="cs-CZ" sz="1600" baseline="0" dirty="0" smtClean="0"/>
                        <a:t> 2014</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cs-CZ" sz="1400" dirty="0" smtClean="0"/>
                        <a:t>OSVČ, které nemají povinnost podávat daňové přiznání za rok 2014</a:t>
                      </a:r>
                      <a:endParaRPr lang="cs-CZ"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16. 4. 2015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Doplatek pojistného</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dirty="0"/>
                    </a:p>
                  </a:txBody>
                  <a:tcPr/>
                </a:tc>
              </a:tr>
              <a:tr h="370840">
                <a:tc>
                  <a:txBody>
                    <a:bodyPr/>
                    <a:lstStyle/>
                    <a:p>
                      <a:pPr algn="ctr"/>
                      <a:r>
                        <a:rPr lang="cs-CZ" sz="1600" dirty="0" smtClean="0"/>
                        <a:t>30. 4. 2015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Podání dokladu o zpracování daňového přiznání daňovým poradcem</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OSVČ, kterým zpracovává daňové</a:t>
                      </a:r>
                      <a:r>
                        <a:rPr lang="cs-CZ" sz="1400" baseline="0" dirty="0" smtClean="0"/>
                        <a:t> přiznání za rok 2014 daňový poradce</a:t>
                      </a:r>
                      <a:endParaRPr lang="cs-CZ"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4. 5. 2015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Podání přehledu OSVČ 2014</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cs-CZ" sz="1400" dirty="0" smtClean="0"/>
                        <a:t>OSVČ, kterým nezpracovává daňové přiznání za rok 2014 daňový</a:t>
                      </a:r>
                      <a:r>
                        <a:rPr lang="cs-CZ" sz="1400" baseline="0" dirty="0" smtClean="0"/>
                        <a:t> poradce</a:t>
                      </a:r>
                      <a:endParaRPr lang="cs-CZ"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12. 5. 2015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Doplatek pojistného</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sz="1600" dirty="0"/>
                    </a:p>
                  </a:txBody>
                  <a:tcPr/>
                </a:tc>
              </a:tr>
              <a:tr h="370840">
                <a:tc>
                  <a:txBody>
                    <a:bodyPr/>
                    <a:lstStyle/>
                    <a:p>
                      <a:pPr algn="ctr"/>
                      <a:r>
                        <a:rPr lang="cs-CZ" sz="1600" dirty="0" smtClean="0"/>
                        <a:t>1. 7. 2015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Daňové přiznání 2014</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OSVČ, kterým zpracovává daňové přiznání za rok 2014 daňový</a:t>
                      </a:r>
                      <a:r>
                        <a:rPr lang="cs-CZ" sz="1400" baseline="0" dirty="0" smtClean="0"/>
                        <a:t> poradce</a:t>
                      </a:r>
                      <a:endParaRPr lang="cs-CZ"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cs-CZ" sz="1600" dirty="0" smtClean="0"/>
                        <a:t>3. 8. 2015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Přehled OSVČ 2014</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dirty="0"/>
                    </a:p>
                  </a:txBody>
                  <a:tcPr/>
                </a:tc>
              </a:tr>
              <a:tr h="370840">
                <a:tc>
                  <a:txBody>
                    <a:bodyPr/>
                    <a:lstStyle/>
                    <a:p>
                      <a:pPr algn="ctr"/>
                      <a:r>
                        <a:rPr lang="cs-CZ" sz="1600" dirty="0" smtClean="0"/>
                        <a:t>11. 8. 2015</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smtClean="0"/>
                        <a:t>Doplatek pojistného</a:t>
                      </a:r>
                      <a:endParaRPr lang="cs-CZ"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dirty="0"/>
                    </a:p>
                  </a:txBody>
                  <a:tcPr/>
                </a:tc>
              </a:tr>
            </a:tbl>
          </a:graphicData>
        </a:graphic>
      </p:graphicFrame>
    </p:spTree>
    <p:extLst>
      <p:ext uri="{BB962C8B-B14F-4D97-AF65-F5344CB8AC3E}">
        <p14:creationId xmlns:p14="http://schemas.microsoft.com/office/powerpoint/2010/main" val="3053854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15</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Box 5"/>
          <p:cNvSpPr txBox="1">
            <a:spLocks noChangeArrowheads="1"/>
          </p:cNvSpPr>
          <p:nvPr/>
        </p:nvSpPr>
        <p:spPr bwMode="auto">
          <a:xfrm>
            <a:off x="609600" y="1569482"/>
            <a:ext cx="7829550" cy="4185761"/>
          </a:xfrm>
          <a:prstGeom prst="rect">
            <a:avLst/>
          </a:prstGeom>
          <a:noFill/>
          <a:ln w="9525">
            <a:noFill/>
            <a:miter lim="800000"/>
            <a:headEnd/>
            <a:tailEnd/>
          </a:ln>
        </p:spPr>
        <p:txBody>
          <a:bodyPr wrap="square">
            <a:spAutoFit/>
          </a:bodyPr>
          <a:lstStyle/>
          <a:p>
            <a:pPr lvl="0"/>
            <a:r>
              <a:rPr lang="cs-CZ" b="1" dirty="0" smtClean="0"/>
              <a:t>Změna na paušální výdaje</a:t>
            </a:r>
          </a:p>
          <a:p>
            <a:pPr lvl="0"/>
            <a:endParaRPr lang="cs-CZ" dirty="0"/>
          </a:p>
          <a:p>
            <a:pPr lvl="0"/>
            <a:r>
              <a:rPr lang="cs-CZ" u="sng" dirty="0" smtClean="0"/>
              <a:t>OSVČ vedoucí účetnictví</a:t>
            </a:r>
          </a:p>
          <a:p>
            <a:pPr lvl="0"/>
            <a:r>
              <a:rPr lang="cs-CZ" sz="1600" dirty="0" smtClean="0"/>
              <a:t>Daňová úprava se promítne do výsledku hospodaření. OSVČ je povinna tuto úpravu zohlednit pro účely stanovení vyměřovacího základu pro odvod pojistného na zdravotní pojištění. V případě podání dodatečného daňového přiznání za předchozí rok, je OSVČ povinna podat opravný přehled.</a:t>
            </a:r>
          </a:p>
          <a:p>
            <a:pPr lvl="0"/>
            <a:endParaRPr lang="cs-CZ" dirty="0"/>
          </a:p>
          <a:p>
            <a:pPr lvl="0"/>
            <a:r>
              <a:rPr lang="cs-CZ" u="sng" dirty="0" smtClean="0"/>
              <a:t>OSVČ vedoucí daňovou evidenci</a:t>
            </a:r>
          </a:p>
          <a:p>
            <a:pPr lvl="0"/>
            <a:r>
              <a:rPr lang="cs-CZ" sz="1600" dirty="0" smtClean="0"/>
              <a:t>Daňovou úpravu nelze považovat za příjem ani výdaj z SVČ – jde o úpravu mezi příjmy a výdaji. V době, kdy se úprava projeví pro daňové účely (např. při zdaňování pohledávek), nebude OSVČ promítat úpravy pro účely stanovení vyměřovacího základu pro odvod pojistného na zdravotní pojištění. Do vyměřovacího základu se promítnou až v době, kdy dojde ke skutečnému plnění (příjmy při úhradě pohledávek, prodeji zboží, výdaje z úhrady závazků). Při podání dodatečného daňového přiznání nemusí tato OSVČ podávat opravný přehled.</a:t>
            </a:r>
          </a:p>
        </p:txBody>
      </p:sp>
    </p:spTree>
    <p:extLst>
      <p:ext uri="{BB962C8B-B14F-4D97-AF65-F5344CB8AC3E}">
        <p14:creationId xmlns:p14="http://schemas.microsoft.com/office/powerpoint/2010/main" val="127540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16</a:t>
            </a:fld>
            <a:endParaRPr lang="cs-CZ" dirty="0"/>
          </a:p>
        </p:txBody>
      </p:sp>
      <p:sp>
        <p:nvSpPr>
          <p:cNvPr id="3" name="Obdélník 2"/>
          <p:cNvSpPr/>
          <p:nvPr/>
        </p:nvSpPr>
        <p:spPr>
          <a:xfrm>
            <a:off x="609600" y="1322328"/>
            <a:ext cx="7886700" cy="5078313"/>
          </a:xfrm>
          <a:prstGeom prst="rect">
            <a:avLst/>
          </a:prstGeom>
        </p:spPr>
        <p:txBody>
          <a:bodyPr wrap="square">
            <a:spAutoFit/>
          </a:bodyPr>
          <a:lstStyle/>
          <a:p>
            <a:pPr>
              <a:buClr>
                <a:srgbClr val="E62800"/>
              </a:buClr>
              <a:defRPr/>
            </a:pPr>
            <a:r>
              <a:rPr lang="cs-CZ" b="1" dirty="0" smtClean="0"/>
              <a:t>Zaměstnanci a zaměstnavatelé</a:t>
            </a:r>
          </a:p>
          <a:p>
            <a:pPr>
              <a:buClr>
                <a:srgbClr val="E62800"/>
              </a:buClr>
              <a:defRPr/>
            </a:pPr>
            <a:endParaRPr lang="cs-CZ" b="1" dirty="0"/>
          </a:p>
          <a:p>
            <a:pPr marL="285750" indent="-285750">
              <a:buClr>
                <a:srgbClr val="E62800"/>
              </a:buClr>
              <a:buFont typeface="Arial" panose="020B0604020202020204" pitchFamily="34" charset="0"/>
              <a:buChar char="•"/>
              <a:defRPr/>
            </a:pPr>
            <a:r>
              <a:rPr lang="cs-CZ" sz="1600" dirty="0" smtClean="0"/>
              <a:t>Změna minimální mzdy</a:t>
            </a:r>
          </a:p>
          <a:p>
            <a:pPr marL="285750" indent="-285750">
              <a:buClr>
                <a:srgbClr val="E62800"/>
              </a:buClr>
              <a:buFont typeface="Arial" panose="020B0604020202020204" pitchFamily="34" charset="0"/>
              <a:buChar char="•"/>
              <a:defRPr/>
            </a:pPr>
            <a:r>
              <a:rPr lang="cs-CZ" sz="1600" dirty="0" smtClean="0"/>
              <a:t>Vyjmutí termínu „nebo funkčních požitků“</a:t>
            </a:r>
          </a:p>
          <a:p>
            <a:pPr marL="285750" indent="-285750">
              <a:buClr>
                <a:srgbClr val="E62800"/>
              </a:buClr>
              <a:buFont typeface="Arial" panose="020B0604020202020204" pitchFamily="34" charset="0"/>
              <a:buChar char="•"/>
              <a:defRPr/>
            </a:pPr>
            <a:r>
              <a:rPr lang="cs-CZ" sz="1600" dirty="0" smtClean="0"/>
              <a:t>DPP – sčítání u jednoho zaměstnavatele, doplatky po ukončení DPP</a:t>
            </a:r>
          </a:p>
          <a:p>
            <a:pPr marL="285750" indent="-285750">
              <a:buClr>
                <a:srgbClr val="E62800"/>
              </a:buClr>
              <a:buFont typeface="Arial" panose="020B0604020202020204" pitchFamily="34" charset="0"/>
              <a:buChar char="•"/>
              <a:defRPr/>
            </a:pPr>
            <a:r>
              <a:rPr lang="cs-CZ" sz="1600" dirty="0" smtClean="0"/>
              <a:t>DPČ - </a:t>
            </a:r>
            <a:r>
              <a:rPr lang="cs-CZ" sz="1600" dirty="0"/>
              <a:t>sčítání u jednoho zaměstnavatele, doplatky po ukončení </a:t>
            </a:r>
            <a:r>
              <a:rPr lang="cs-CZ" sz="1600" dirty="0" smtClean="0"/>
              <a:t>DPP</a:t>
            </a:r>
          </a:p>
          <a:p>
            <a:pPr marL="285750" indent="-285750">
              <a:buClr>
                <a:srgbClr val="E62800"/>
              </a:buClr>
              <a:buFont typeface="Arial" panose="020B0604020202020204" pitchFamily="34" charset="0"/>
              <a:buChar char="•"/>
              <a:defRPr/>
            </a:pPr>
            <a:r>
              <a:rPr lang="cs-CZ" sz="1600" dirty="0" smtClean="0"/>
              <a:t>Nová skupina osob, za které hradí pojistné stát („W“)</a:t>
            </a:r>
          </a:p>
          <a:p>
            <a:pPr marL="285750" indent="-285750">
              <a:buClr>
                <a:srgbClr val="E62800"/>
              </a:buClr>
              <a:buFont typeface="Arial" panose="020B0604020202020204" pitchFamily="34" charset="0"/>
              <a:buChar char="•"/>
              <a:defRPr/>
            </a:pPr>
            <a:r>
              <a:rPr lang="cs-CZ" sz="1600" dirty="0" smtClean="0"/>
              <a:t>Ukončen í navyšování vyměřovacího základu u neplaceného volna a neomluvené absence</a:t>
            </a:r>
          </a:p>
          <a:p>
            <a:pPr marL="285750" indent="-285750">
              <a:buClr>
                <a:srgbClr val="E62800"/>
              </a:buClr>
              <a:buFont typeface="Arial" panose="020B0604020202020204" pitchFamily="34" charset="0"/>
              <a:buChar char="•"/>
              <a:defRPr/>
            </a:pPr>
            <a:r>
              <a:rPr lang="cs-CZ" sz="1600" dirty="0" smtClean="0"/>
              <a:t>Vyměřovací základ – obecnější definice s přesahem na příjmy ze států EU i další státy mimo ČR</a:t>
            </a:r>
          </a:p>
          <a:p>
            <a:pPr marL="285750" indent="-285750">
              <a:buClr>
                <a:srgbClr val="E62800"/>
              </a:buClr>
              <a:buFont typeface="Arial" panose="020B0604020202020204" pitchFamily="34" charset="0"/>
              <a:buChar char="•"/>
              <a:defRPr/>
            </a:pPr>
            <a:r>
              <a:rPr lang="cs-CZ" sz="1600" dirty="0" smtClean="0"/>
              <a:t>Vyjmutí výjimky z odměn podle zákona o vynálezech a zlepšovacích návrzích, pokud vytvoření a uplatnění nemělo souvislost s výkonem zaměstnání</a:t>
            </a:r>
          </a:p>
          <a:p>
            <a:pPr marL="285750" indent="-285750">
              <a:buClr>
                <a:srgbClr val="E62800"/>
              </a:buClr>
              <a:buFont typeface="Arial" panose="020B0604020202020204" pitchFamily="34" charset="0"/>
              <a:buChar char="•"/>
              <a:defRPr/>
            </a:pPr>
            <a:r>
              <a:rPr lang="cs-CZ" sz="1600" dirty="0" smtClean="0"/>
              <a:t>Precizována výjimka u odstupného</a:t>
            </a:r>
          </a:p>
          <a:p>
            <a:pPr marL="285750" indent="-285750">
              <a:buClr>
                <a:srgbClr val="E62800"/>
              </a:buClr>
              <a:buFont typeface="Arial" panose="020B0604020202020204" pitchFamily="34" charset="0"/>
              <a:buChar char="•"/>
              <a:defRPr/>
            </a:pPr>
            <a:r>
              <a:rPr lang="cs-CZ" sz="1600" dirty="0" smtClean="0"/>
              <a:t>Po 1. lednu 2015 nelze vrátit přeplatek vzniklý překročením max. VZ za roky 2008 až 2012</a:t>
            </a:r>
          </a:p>
          <a:p>
            <a:pPr marL="285750" indent="-285750">
              <a:buClr>
                <a:srgbClr val="E62800"/>
              </a:buClr>
              <a:buFont typeface="Arial" panose="020B0604020202020204" pitchFamily="34" charset="0"/>
              <a:buChar char="•"/>
              <a:defRPr/>
            </a:pPr>
            <a:r>
              <a:rPr lang="cs-CZ" sz="1600" dirty="0" smtClean="0"/>
              <a:t>Do vyměřovacího základu se zahrnují náhrad výdajů poskytovaných procentem z platové základny představitelům státní moci a některých státních orgánů a soudcům</a:t>
            </a:r>
          </a:p>
          <a:p>
            <a:pPr marL="285750" indent="-285750">
              <a:buClr>
                <a:srgbClr val="E62800"/>
              </a:buClr>
              <a:buFont typeface="Arial" panose="020B0604020202020204" pitchFamily="34" charset="0"/>
              <a:buChar char="•"/>
              <a:defRPr/>
            </a:pPr>
            <a:endParaRPr lang="cs-CZ" sz="1600" dirty="0" smtClean="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a:t>
            </a:r>
            <a:r>
              <a:rPr lang="cs-CZ" b="1" cap="all" spc="50" dirty="0" smtClean="0">
                <a:solidFill>
                  <a:schemeClr val="bg1"/>
                </a:solidFill>
                <a:latin typeface="Arial Black" pitchFamily="34" charset="0"/>
                <a:cs typeface="Arial" pitchFamily="34" charset="0"/>
              </a:rPr>
              <a:t>– další změny</a:t>
            </a:r>
            <a:endParaRPr lang="cs-CZ" b="1" cap="all" spc="50" dirty="0">
              <a:solidFill>
                <a:schemeClr val="bg1"/>
              </a:solidFill>
              <a:latin typeface="Arial Black" pitchFamily="34" charset="0"/>
              <a:ea typeface="+mj-ea"/>
              <a:cs typeface="Arial" pitchFamily="34" charset="0"/>
            </a:endParaRPr>
          </a:p>
        </p:txBody>
      </p:sp>
    </p:spTree>
    <p:extLst>
      <p:ext uri="{BB962C8B-B14F-4D97-AF65-F5344CB8AC3E}">
        <p14:creationId xmlns:p14="http://schemas.microsoft.com/office/powerpoint/2010/main" val="994902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929563" cy="427038"/>
          </a:xfrm>
        </p:spPr>
        <p:txBody>
          <a:bodyPr numCol="1" compatLnSpc="1">
            <a:prstTxWarp prst="textNoShape">
              <a:avLst/>
            </a:prstTxWarp>
            <a:normAutofit fontScale="90000"/>
          </a:bodyPr>
          <a:lstStyle/>
          <a:p>
            <a:pPr eaLnBrk="1" hangingPunct="1">
              <a:defRPr/>
            </a:pPr>
            <a:r>
              <a:rPr lang="cs-CZ" sz="3100" cap="none" dirty="0" smtClean="0">
                <a:cs typeface="Arial" charset="0"/>
              </a:rPr>
              <a:t>ZÁVĚR</a:t>
            </a:r>
            <a:r>
              <a:rPr cap="none" dirty="0" smtClean="0">
                <a:cs typeface="Arial" charset="0"/>
              </a:rPr>
              <a:t/>
            </a:r>
            <a:br>
              <a:rPr cap="none" dirty="0" smtClean="0">
                <a:cs typeface="Arial" charset="0"/>
              </a:rPr>
            </a:br>
            <a:r>
              <a:rPr lang="cs-CZ" cap="none" dirty="0" smtClean="0">
                <a:cs typeface="Arial" charset="0"/>
              </a:rPr>
              <a:t/>
            </a:r>
            <a:br>
              <a:rPr lang="cs-CZ" cap="none" dirty="0" smtClean="0">
                <a:cs typeface="Arial" charset="0"/>
              </a:rPr>
            </a:br>
            <a:endParaRPr cap="none" dirty="0" smtClean="0">
              <a:cs typeface="Arial" charset="0"/>
            </a:endParaRPr>
          </a:p>
        </p:txBody>
      </p:sp>
    </p:spTree>
    <p:extLst>
      <p:ext uri="{BB962C8B-B14F-4D97-AF65-F5344CB8AC3E}">
        <p14:creationId xmlns:p14="http://schemas.microsoft.com/office/powerpoint/2010/main" val="2753611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p:txBody>
          <a:bodyPr/>
          <a:lstStyle/>
          <a:p>
            <a:fld id="{0FA4D41F-37BB-46CD-B6BA-AE049CF10A17}" type="slidenum">
              <a:rPr lang="cs-CZ" smtClean="0"/>
              <a:pPr/>
              <a:t>2</a:t>
            </a:fld>
            <a:endParaRPr lang="cs-CZ" dirty="0" smtClean="0"/>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smtClean="0">
                <a:solidFill>
                  <a:schemeClr val="bg1"/>
                </a:solidFill>
                <a:latin typeface="Arial Black" pitchFamily="34" charset="0"/>
                <a:ea typeface="+mj-ea"/>
                <a:cs typeface="Arial" pitchFamily="34" charset="0"/>
              </a:rPr>
              <a:t>Zdravotní pojištění v roce 2015 - OSVČ</a:t>
            </a:r>
            <a:endParaRPr lang="cs-CZ" b="1" cap="all" spc="50" dirty="0">
              <a:solidFill>
                <a:schemeClr val="bg1"/>
              </a:solidFill>
              <a:latin typeface="Arial Black" pitchFamily="34" charset="0"/>
              <a:ea typeface="+mj-ea"/>
              <a:cs typeface="Arial" pitchFamily="34" charset="0"/>
            </a:endParaRPr>
          </a:p>
        </p:txBody>
      </p:sp>
      <p:sp>
        <p:nvSpPr>
          <p:cNvPr id="14340" name="TextBox 5"/>
          <p:cNvSpPr txBox="1">
            <a:spLocks noChangeArrowheads="1"/>
          </p:cNvSpPr>
          <p:nvPr/>
        </p:nvSpPr>
        <p:spPr bwMode="auto">
          <a:xfrm>
            <a:off x="762000" y="1137663"/>
            <a:ext cx="7594600" cy="4893647"/>
          </a:xfrm>
          <a:prstGeom prst="rect">
            <a:avLst/>
          </a:prstGeom>
          <a:noFill/>
          <a:ln w="9525">
            <a:noFill/>
            <a:miter lim="800000"/>
            <a:headEnd/>
            <a:tailEnd/>
          </a:ln>
        </p:spPr>
        <p:txBody>
          <a:bodyPr wrap="square">
            <a:spAutoFit/>
          </a:bodyPr>
          <a:lstStyle/>
          <a:p>
            <a:pPr marL="0" lvl="2">
              <a:buClr>
                <a:srgbClr val="E62800"/>
              </a:buClr>
              <a:defRPr/>
            </a:pPr>
            <a:endParaRPr lang="cs-CZ" b="1" dirty="0" smtClean="0"/>
          </a:p>
          <a:p>
            <a:pPr marL="0" lvl="2">
              <a:buClr>
                <a:srgbClr val="E62800"/>
              </a:buClr>
              <a:defRPr/>
            </a:pPr>
            <a:r>
              <a:rPr lang="cs-CZ" b="1" dirty="0" smtClean="0"/>
              <a:t>Legislativní úprava, zdroje informací</a:t>
            </a:r>
          </a:p>
          <a:p>
            <a:pPr marL="0" lvl="2">
              <a:buClr>
                <a:srgbClr val="E62800"/>
              </a:buClr>
              <a:defRPr/>
            </a:pPr>
            <a:endParaRPr lang="cs-CZ" b="1" dirty="0"/>
          </a:p>
          <a:p>
            <a:r>
              <a:rPr lang="cs-CZ" sz="1600" dirty="0" smtClean="0"/>
              <a:t>Právní normy, </a:t>
            </a:r>
            <a:r>
              <a:rPr lang="cs-CZ" sz="1600" dirty="0"/>
              <a:t>jimiž se řídí veřejné zdravotní pojištění v ČR:</a:t>
            </a:r>
          </a:p>
          <a:p>
            <a:pPr marL="285750" lvl="0" indent="-285750">
              <a:buClr>
                <a:srgbClr val="FF0000"/>
              </a:buClr>
              <a:buFont typeface="Arial" panose="020B0604020202020204" pitchFamily="34" charset="0"/>
              <a:buChar char="•"/>
            </a:pPr>
            <a:r>
              <a:rPr lang="cs-CZ" sz="1600" dirty="0"/>
              <a:t>zákon č. 48/1997 Sb., </a:t>
            </a:r>
            <a:r>
              <a:rPr lang="cs-CZ" sz="1600" dirty="0" smtClean="0"/>
              <a:t>O </a:t>
            </a:r>
            <a:r>
              <a:rPr lang="cs-CZ" sz="1600" dirty="0"/>
              <a:t>veřejném </a:t>
            </a:r>
            <a:r>
              <a:rPr lang="cs-CZ" sz="1600" dirty="0" smtClean="0"/>
              <a:t>zdravotním pojištění</a:t>
            </a:r>
            <a:endParaRPr lang="cs-CZ" sz="1600" dirty="0"/>
          </a:p>
          <a:p>
            <a:pPr marL="285750" indent="-285750">
              <a:buClr>
                <a:srgbClr val="FF0000"/>
              </a:buClr>
              <a:buFont typeface="Arial" panose="020B0604020202020204" pitchFamily="34" charset="0"/>
              <a:buChar char="•"/>
            </a:pPr>
            <a:r>
              <a:rPr lang="cs-CZ" sz="1600" dirty="0"/>
              <a:t>zákon č. 592/1992 Sb., </a:t>
            </a:r>
            <a:r>
              <a:rPr lang="cs-CZ" sz="1600" dirty="0" smtClean="0"/>
              <a:t>O </a:t>
            </a:r>
            <a:r>
              <a:rPr lang="cs-CZ" sz="1600" dirty="0"/>
              <a:t>pojistném na všeobecné zdravotní </a:t>
            </a:r>
            <a:r>
              <a:rPr lang="cs-CZ" sz="1600" dirty="0" smtClean="0"/>
              <a:t>pojištění</a:t>
            </a:r>
            <a:endParaRPr lang="cs-CZ" sz="1600" dirty="0"/>
          </a:p>
          <a:p>
            <a:pPr marL="285750" lvl="0" indent="-285750">
              <a:buClr>
                <a:srgbClr val="FF0000"/>
              </a:buClr>
              <a:buFont typeface="Arial" panose="020B0604020202020204" pitchFamily="34" charset="0"/>
              <a:buChar char="•"/>
            </a:pPr>
            <a:r>
              <a:rPr lang="cs-CZ" sz="1600" dirty="0"/>
              <a:t>Koordinační Nařízení EU (1408/71, 574/1972  byla nahrazena 883/2004, 987/2009), mezinárodní smlouvy</a:t>
            </a:r>
            <a:r>
              <a:rPr lang="cs-CZ" sz="1600" dirty="0" smtClean="0"/>
              <a:t>, asociační dohody</a:t>
            </a:r>
            <a:endParaRPr lang="cs-CZ" sz="1600" dirty="0"/>
          </a:p>
          <a:p>
            <a:pPr marL="285750" indent="-285750">
              <a:buClr>
                <a:srgbClr val="FF0000"/>
              </a:buClr>
              <a:buFont typeface="Arial" panose="020B0604020202020204" pitchFamily="34" charset="0"/>
              <a:buChar char="•"/>
            </a:pPr>
            <a:r>
              <a:rPr lang="cs-CZ" sz="1600" dirty="0"/>
              <a:t>výklady k zákonům může dát soud (i NSS nebo mezinárodní soudní dvůr), ale pro zdravotní pojišťovny jsou závazná i stanoviska Ministerstva zdravotnictví, Rozhodčích orgánů nebo kontrolních institucí (např. Nejvyšší kontrolní úřad).</a:t>
            </a:r>
          </a:p>
          <a:p>
            <a:pPr marL="285750" indent="-285750">
              <a:buClr>
                <a:srgbClr val="FF0000"/>
              </a:buClr>
              <a:buFont typeface="Arial" panose="020B0604020202020204" pitchFamily="34" charset="0"/>
              <a:buChar char="•"/>
              <a:defRPr/>
            </a:pPr>
            <a:endParaRPr lang="cs-CZ" sz="1600" dirty="0"/>
          </a:p>
          <a:p>
            <a:pPr marL="0" lvl="2">
              <a:buClr>
                <a:srgbClr val="E62800"/>
              </a:buClr>
              <a:defRPr/>
            </a:pPr>
            <a:r>
              <a:rPr lang="cs-CZ" b="1" dirty="0" smtClean="0"/>
              <a:t>Zdroje informací</a:t>
            </a:r>
            <a:endParaRPr lang="cs-CZ" b="1" dirty="0"/>
          </a:p>
          <a:p>
            <a:pPr marL="0" lvl="2">
              <a:buClr>
                <a:srgbClr val="E62800"/>
              </a:buClr>
              <a:defRPr/>
            </a:pPr>
            <a:endParaRPr lang="cs-CZ" sz="1600" dirty="0" smtClean="0"/>
          </a:p>
          <a:p>
            <a:pPr marL="285750" lvl="0" indent="-285750">
              <a:buClr>
                <a:srgbClr val="FF0000"/>
              </a:buClr>
              <a:buFont typeface="Arial" panose="020B0604020202020204" pitchFamily="34" charset="0"/>
              <a:buChar char="•"/>
            </a:pPr>
            <a:r>
              <a:rPr lang="cs-CZ" sz="1600" dirty="0"/>
              <a:t>Mzdová účtárna, </a:t>
            </a:r>
            <a:r>
              <a:rPr lang="cs-CZ" sz="1600" dirty="0" err="1" smtClean="0"/>
              <a:t>Verlag-Dashofer</a:t>
            </a:r>
            <a:endParaRPr lang="cs-CZ" sz="1600" dirty="0"/>
          </a:p>
          <a:p>
            <a:pPr marL="285750" indent="-285750">
              <a:buClr>
                <a:srgbClr val="FF0000"/>
              </a:buClr>
              <a:buFont typeface="Arial" panose="020B0604020202020204" pitchFamily="34" charset="0"/>
              <a:buChar char="•"/>
            </a:pPr>
            <a:r>
              <a:rPr lang="cs-CZ" sz="1600" dirty="0"/>
              <a:t>Zdravotní pojištění, </a:t>
            </a:r>
            <a:r>
              <a:rPr lang="cs-CZ" sz="1600" dirty="0" err="1" smtClean="0"/>
              <a:t>Anag</a:t>
            </a:r>
            <a:endParaRPr lang="cs-CZ" sz="1600" dirty="0"/>
          </a:p>
          <a:p>
            <a:pPr marL="285750" indent="-285750">
              <a:buClr>
                <a:srgbClr val="FF0000"/>
              </a:buClr>
              <a:buFont typeface="Arial" panose="020B0604020202020204" pitchFamily="34" charset="0"/>
              <a:buChar char="•"/>
            </a:pPr>
            <a:r>
              <a:rPr lang="cs-CZ" sz="1600" dirty="0"/>
              <a:t>Metodika pro pořizování dokladů</a:t>
            </a:r>
          </a:p>
          <a:p>
            <a:pPr marL="285750" lvl="0" indent="-285750">
              <a:buClr>
                <a:srgbClr val="FF0000"/>
              </a:buClr>
              <a:buFont typeface="Arial" panose="020B0604020202020204" pitchFamily="34" charset="0"/>
              <a:buChar char="•"/>
            </a:pPr>
            <a:r>
              <a:rPr lang="cs-CZ" sz="1600" dirty="0"/>
              <a:t>zdravotní pojišťovny (např. </a:t>
            </a:r>
            <a:r>
              <a:rPr lang="cs-CZ" sz="1600" dirty="0">
                <a:hlinkClick r:id="rId2"/>
              </a:rPr>
              <a:t>www.vzp.cz</a:t>
            </a:r>
            <a:r>
              <a:rPr lang="cs-CZ" sz="1600" dirty="0"/>
              <a:t>),</a:t>
            </a:r>
          </a:p>
          <a:p>
            <a:pPr marL="285750" indent="-285750">
              <a:buClr>
                <a:srgbClr val="FF0000"/>
              </a:buClr>
              <a:buFont typeface="Arial" panose="020B0604020202020204" pitchFamily="34" charset="0"/>
              <a:buChar char="•"/>
            </a:pPr>
            <a:r>
              <a:rPr lang="cs-CZ" sz="1600" dirty="0"/>
              <a:t>ministerstva a centrální instituce (např. </a:t>
            </a:r>
            <a:r>
              <a:rPr lang="cs-CZ" sz="1600" dirty="0">
                <a:hlinkClick r:id="rId3"/>
              </a:rPr>
              <a:t>www.mzcr.cz</a:t>
            </a:r>
            <a:r>
              <a:rPr lang="cs-CZ" sz="1600" dirty="0"/>
              <a:t>, </a:t>
            </a:r>
            <a:r>
              <a:rPr lang="cs-CZ" sz="1600" dirty="0" smtClean="0">
                <a:hlinkClick r:id="rId4"/>
              </a:rPr>
              <a:t>www.cmu.cz</a:t>
            </a:r>
            <a:r>
              <a:rPr lang="cs-CZ" sz="1600" dirty="0" smtClean="0"/>
              <a:t>)</a:t>
            </a:r>
            <a:endParaRPr lang="cs-CZ" sz="16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205408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p:txBody>
          <a:bodyPr/>
          <a:lstStyle/>
          <a:p>
            <a:fld id="{0FA4D41F-37BB-46CD-B6BA-AE049CF10A17}" type="slidenum">
              <a:rPr lang="cs-CZ" smtClean="0"/>
              <a:pPr/>
              <a:t>3</a:t>
            </a:fld>
            <a:endParaRPr lang="cs-CZ" dirty="0" smtClean="0"/>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smtClean="0">
                <a:solidFill>
                  <a:schemeClr val="bg1"/>
                </a:solidFill>
                <a:latin typeface="Arial Black" pitchFamily="34" charset="0"/>
                <a:ea typeface="+mj-ea"/>
                <a:cs typeface="Arial" pitchFamily="34" charset="0"/>
              </a:rPr>
              <a:t>Zdravotní pojištění v roce 2015 - OSVČ</a:t>
            </a:r>
            <a:endParaRPr lang="cs-CZ" b="1" cap="all" spc="50" dirty="0">
              <a:solidFill>
                <a:schemeClr val="bg1"/>
              </a:solidFill>
              <a:latin typeface="Arial Black" pitchFamily="34" charset="0"/>
              <a:ea typeface="+mj-ea"/>
              <a:cs typeface="Arial" pitchFamily="34" charset="0"/>
            </a:endParaRPr>
          </a:p>
        </p:txBody>
      </p:sp>
      <p:sp>
        <p:nvSpPr>
          <p:cNvPr id="14340" name="TextBox 5"/>
          <p:cNvSpPr txBox="1">
            <a:spLocks noChangeArrowheads="1"/>
          </p:cNvSpPr>
          <p:nvPr/>
        </p:nvSpPr>
        <p:spPr bwMode="auto">
          <a:xfrm>
            <a:off x="609600" y="1163639"/>
            <a:ext cx="7829550" cy="4832092"/>
          </a:xfrm>
          <a:prstGeom prst="rect">
            <a:avLst/>
          </a:prstGeom>
          <a:noFill/>
          <a:ln w="9525">
            <a:noFill/>
            <a:miter lim="800000"/>
            <a:headEnd/>
            <a:tailEnd/>
          </a:ln>
        </p:spPr>
        <p:txBody>
          <a:bodyPr wrap="square">
            <a:spAutoFit/>
          </a:bodyPr>
          <a:lstStyle/>
          <a:p>
            <a:pPr marL="0" lvl="2">
              <a:buClr>
                <a:srgbClr val="E62800"/>
              </a:buClr>
              <a:defRPr/>
            </a:pPr>
            <a:r>
              <a:rPr lang="cs-CZ" b="1" dirty="0" smtClean="0"/>
              <a:t>Určení OSVČ </a:t>
            </a:r>
            <a:r>
              <a:rPr lang="cs-CZ" sz="1600" dirty="0" smtClean="0"/>
              <a:t>– (Obecně – vazba na §7 ZDP)</a:t>
            </a:r>
          </a:p>
          <a:p>
            <a:pPr>
              <a:buClr>
                <a:srgbClr val="E62800"/>
              </a:buClr>
              <a:defRPr/>
            </a:pPr>
            <a:endParaRPr lang="cs-CZ" b="1" dirty="0" smtClean="0"/>
          </a:p>
          <a:p>
            <a:pPr marL="285750" lvl="2" indent="-285750" algn="just">
              <a:buClr>
                <a:srgbClr val="E62800"/>
              </a:buClr>
              <a:buFont typeface="Arial" panose="020B0604020202020204" pitchFamily="34" charset="0"/>
              <a:buChar char="•"/>
              <a:defRPr/>
            </a:pPr>
            <a:r>
              <a:rPr lang="cs-CZ" sz="1600" dirty="0" smtClean="0"/>
              <a:t>osoby podnikající v zemědělství</a:t>
            </a:r>
          </a:p>
          <a:p>
            <a:pPr marL="285750" lvl="2" indent="-285750" algn="just">
              <a:buClr>
                <a:srgbClr val="E62800"/>
              </a:buClr>
              <a:buFont typeface="Arial" panose="020B0604020202020204" pitchFamily="34" charset="0"/>
              <a:buChar char="•"/>
              <a:defRPr/>
            </a:pPr>
            <a:r>
              <a:rPr lang="cs-CZ" sz="1600" dirty="0" smtClean="0"/>
              <a:t>osoby provozující živnost</a:t>
            </a:r>
          </a:p>
          <a:p>
            <a:pPr marL="285750" lvl="2" indent="-285750" algn="just">
              <a:buClr>
                <a:srgbClr val="E62800"/>
              </a:buClr>
              <a:buFont typeface="Arial" panose="020B0604020202020204" pitchFamily="34" charset="0"/>
              <a:buChar char="•"/>
              <a:defRPr/>
            </a:pPr>
            <a:r>
              <a:rPr lang="cs-CZ" sz="1600" dirty="0" smtClean="0"/>
              <a:t>osoby provozující podnikání podle zvláštních předpisů</a:t>
            </a:r>
          </a:p>
          <a:p>
            <a:pPr marL="285750" lvl="2" indent="-285750" algn="just">
              <a:buClr>
                <a:srgbClr val="E62800"/>
              </a:buClr>
              <a:buFont typeface="Arial" panose="020B0604020202020204" pitchFamily="34" charset="0"/>
              <a:buChar char="•"/>
              <a:defRPr/>
            </a:pPr>
            <a:r>
              <a:rPr lang="cs-CZ" sz="1600" dirty="0" smtClean="0"/>
              <a:t>osoby vykonávající uměleckou nebo jinou tvůrčí činnost na základě autorskoprávních vztahů, s výjimkou činnosti, z níž jsou příjmy podle zvláštního právního předpisu samostatným základem daně z příjmů fyzických osob pro zdanění zvláštní sazbou daně</a:t>
            </a:r>
          </a:p>
          <a:p>
            <a:pPr marL="285750" lvl="2" indent="-285750" algn="just">
              <a:buClr>
                <a:srgbClr val="E62800"/>
              </a:buClr>
              <a:buFont typeface="Arial" panose="020B0604020202020204" pitchFamily="34" charset="0"/>
              <a:buChar char="•"/>
              <a:defRPr/>
            </a:pPr>
            <a:r>
              <a:rPr lang="cs-CZ" sz="1600" dirty="0" smtClean="0"/>
              <a:t>společníci veřejných obchodních společností a komplementáři komanditních společností</a:t>
            </a:r>
          </a:p>
          <a:p>
            <a:pPr marL="285750" lvl="2" indent="-285750" algn="just">
              <a:buClr>
                <a:srgbClr val="E62800"/>
              </a:buClr>
              <a:buFont typeface="Arial" panose="020B0604020202020204" pitchFamily="34" charset="0"/>
              <a:buChar char="•"/>
              <a:defRPr/>
            </a:pPr>
            <a:r>
              <a:rPr lang="cs-CZ" sz="1600" dirty="0" smtClean="0"/>
              <a:t>osoby vykonávající nezávislé povolání, které není živností ani podnikáním podle zvláštních předpisů</a:t>
            </a:r>
          </a:p>
          <a:p>
            <a:pPr marL="285750" lvl="2" indent="-285750" algn="just">
              <a:buClr>
                <a:srgbClr val="E62800"/>
              </a:buClr>
              <a:buFont typeface="Arial" panose="020B0604020202020204" pitchFamily="34" charset="0"/>
              <a:buChar char="•"/>
              <a:defRPr/>
            </a:pPr>
            <a:r>
              <a:rPr lang="cs-CZ" sz="1600" dirty="0" smtClean="0"/>
              <a:t>osoby vykonávající činnost mandatáře na základě mandátní smlouvy uzavřené podle obchodního zákoníku, pokud tato činnost není považována za zaměstnání a mandátní smlouva nebyla uzavřena v rámci jiné samostatné výdělečné činnosti,</a:t>
            </a:r>
          </a:p>
          <a:p>
            <a:pPr marL="285750" lvl="2" indent="-285750" algn="just">
              <a:buClr>
                <a:srgbClr val="E62800"/>
              </a:buClr>
              <a:buFont typeface="Arial" panose="020B0604020202020204" pitchFamily="34" charset="0"/>
              <a:buChar char="•"/>
              <a:defRPr/>
            </a:pPr>
            <a:r>
              <a:rPr lang="cs-CZ" sz="1600" dirty="0" smtClean="0"/>
              <a:t>spolupracující osoby osob samostatně výdělečně činných, pokud podle zákona o daních z příjmů lze na ně rozdělovat příjmy dosažené výkonem spolupráce a výdaje vynaložené na jejich dosažení, zajištění a udržení</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606014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p:txBody>
          <a:bodyPr/>
          <a:lstStyle/>
          <a:p>
            <a:fld id="{0FA4D41F-37BB-46CD-B6BA-AE049CF10A17}" type="slidenum">
              <a:rPr lang="cs-CZ" smtClean="0"/>
              <a:pPr/>
              <a:t>4</a:t>
            </a:fld>
            <a:endParaRPr lang="cs-CZ" dirty="0" smtClean="0"/>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smtClean="0">
                <a:solidFill>
                  <a:schemeClr val="bg1"/>
                </a:solidFill>
                <a:latin typeface="Arial Black" pitchFamily="34" charset="0"/>
                <a:ea typeface="+mj-ea"/>
                <a:cs typeface="Arial" pitchFamily="34" charset="0"/>
              </a:rPr>
              <a:t>Zdravotní pojištění v roce 2015 - OSVČ</a:t>
            </a:r>
            <a:endParaRPr lang="cs-CZ" b="1" cap="all" spc="50" dirty="0">
              <a:solidFill>
                <a:schemeClr val="bg1"/>
              </a:solidFill>
              <a:latin typeface="Arial Black" pitchFamily="34" charset="0"/>
              <a:ea typeface="+mj-ea"/>
              <a:cs typeface="Arial" pitchFamily="34" charset="0"/>
            </a:endParaRPr>
          </a:p>
        </p:txBody>
      </p:sp>
      <p:sp>
        <p:nvSpPr>
          <p:cNvPr id="14340" name="TextBox 5"/>
          <p:cNvSpPr txBox="1">
            <a:spLocks noChangeArrowheads="1"/>
          </p:cNvSpPr>
          <p:nvPr/>
        </p:nvSpPr>
        <p:spPr bwMode="auto">
          <a:xfrm>
            <a:off x="520700" y="1364142"/>
            <a:ext cx="7829550" cy="4585871"/>
          </a:xfrm>
          <a:prstGeom prst="rect">
            <a:avLst/>
          </a:prstGeom>
          <a:noFill/>
          <a:ln w="9525">
            <a:noFill/>
            <a:miter lim="800000"/>
            <a:headEnd/>
            <a:tailEnd/>
          </a:ln>
        </p:spPr>
        <p:txBody>
          <a:bodyPr wrap="square">
            <a:spAutoFit/>
          </a:bodyPr>
          <a:lstStyle/>
          <a:p>
            <a:pPr marL="0" lvl="2">
              <a:buClr>
                <a:srgbClr val="E62800"/>
              </a:buClr>
              <a:defRPr/>
            </a:pPr>
            <a:r>
              <a:rPr lang="cs-CZ" b="1" dirty="0" smtClean="0"/>
              <a:t>Určení příslušnosti k právním předpisům</a:t>
            </a:r>
          </a:p>
          <a:p>
            <a:pPr marL="0" lvl="2">
              <a:buClr>
                <a:srgbClr val="E62800"/>
              </a:buClr>
              <a:defRPr/>
            </a:pPr>
            <a:endParaRPr lang="cs-CZ" b="1" dirty="0" smtClean="0"/>
          </a:p>
          <a:p>
            <a:pPr marL="0" lvl="2">
              <a:buClr>
                <a:srgbClr val="E62800"/>
              </a:buClr>
              <a:defRPr/>
            </a:pPr>
            <a:endParaRPr lang="cs-CZ" b="1" dirty="0"/>
          </a:p>
          <a:p>
            <a:pPr marL="285750" indent="-285750">
              <a:buClr>
                <a:srgbClr val="E62800"/>
              </a:buClr>
              <a:buFont typeface="Arial" panose="020B0604020202020204" pitchFamily="34" charset="0"/>
              <a:buChar char="•"/>
              <a:defRPr/>
            </a:pPr>
            <a:r>
              <a:rPr lang="cs-CZ" b="1" dirty="0"/>
              <a:t>Dle zák. č. 48/1997 </a:t>
            </a:r>
            <a:r>
              <a:rPr lang="cs-CZ" b="1" dirty="0" smtClean="0"/>
              <a:t>Sb.</a:t>
            </a:r>
          </a:p>
          <a:p>
            <a:pPr marL="285750" indent="-285750">
              <a:buClr>
                <a:srgbClr val="E62800"/>
              </a:buClr>
              <a:buFont typeface="Arial" panose="020B0604020202020204" pitchFamily="34" charset="0"/>
              <a:buChar char="•"/>
              <a:defRPr/>
            </a:pPr>
            <a:endParaRPr lang="cs-CZ" b="1" dirty="0" smtClean="0"/>
          </a:p>
          <a:p>
            <a:pPr marL="742950" lvl="1" indent="-285750">
              <a:buClr>
                <a:srgbClr val="E62800"/>
              </a:buClr>
              <a:buFont typeface="Wingdings" panose="05000000000000000000" pitchFamily="2" charset="2"/>
              <a:buChar char="§"/>
              <a:defRPr/>
            </a:pPr>
            <a:r>
              <a:rPr lang="cs-CZ" sz="1600" dirty="0" smtClean="0"/>
              <a:t>OSVČ pouze s vazbou na trvalý pobyt nebo zaměstnání</a:t>
            </a:r>
          </a:p>
          <a:p>
            <a:pPr marL="742950" lvl="1" indent="-285750">
              <a:buClr>
                <a:srgbClr val="E62800"/>
              </a:buClr>
              <a:buFont typeface="Wingdings" panose="05000000000000000000" pitchFamily="2" charset="2"/>
              <a:buChar char="§"/>
              <a:defRPr/>
            </a:pPr>
            <a:r>
              <a:rPr lang="cs-CZ" sz="1600" dirty="0" smtClean="0"/>
              <a:t>Přerušení pojistného vztahu – „Dlouhodobý pobyt v zahraničí“</a:t>
            </a:r>
          </a:p>
          <a:p>
            <a:pPr lvl="1">
              <a:buClr>
                <a:srgbClr val="E62800"/>
              </a:buClr>
              <a:defRPr/>
            </a:pPr>
            <a:endParaRPr lang="cs-CZ" dirty="0"/>
          </a:p>
          <a:p>
            <a:pPr marL="285750" indent="-285750">
              <a:buClr>
                <a:srgbClr val="E62800"/>
              </a:buClr>
              <a:buFont typeface="Arial" panose="020B0604020202020204" pitchFamily="34" charset="0"/>
              <a:buChar char="•"/>
              <a:defRPr/>
            </a:pPr>
            <a:r>
              <a:rPr lang="cs-CZ" b="1" dirty="0"/>
              <a:t>Dle </a:t>
            </a:r>
            <a:r>
              <a:rPr lang="cs-CZ" b="1" dirty="0" smtClean="0"/>
              <a:t>koordinačního </a:t>
            </a:r>
            <a:r>
              <a:rPr lang="cs-CZ" b="1" dirty="0"/>
              <a:t>nařízení </a:t>
            </a:r>
            <a:r>
              <a:rPr lang="cs-CZ" b="1" dirty="0" smtClean="0"/>
              <a:t>EU (883/2004)</a:t>
            </a:r>
          </a:p>
          <a:p>
            <a:pPr marL="285750" indent="-285750">
              <a:buClr>
                <a:srgbClr val="E62800"/>
              </a:buClr>
              <a:buFont typeface="Arial" panose="020B0604020202020204" pitchFamily="34" charset="0"/>
              <a:buChar char="•"/>
              <a:defRPr/>
            </a:pPr>
            <a:endParaRPr lang="cs-CZ" b="1" dirty="0" smtClean="0"/>
          </a:p>
          <a:p>
            <a:pPr marL="742950" lvl="1" indent="-285750">
              <a:buClr>
                <a:srgbClr val="E62800"/>
              </a:buClr>
              <a:buFont typeface="Wingdings" panose="05000000000000000000" pitchFamily="2" charset="2"/>
              <a:buChar char="§"/>
              <a:defRPr/>
            </a:pPr>
            <a:r>
              <a:rPr lang="cs-CZ" sz="1600" dirty="0" smtClean="0"/>
              <a:t>Místo výkonu činnosti</a:t>
            </a:r>
          </a:p>
          <a:p>
            <a:pPr marL="742950" lvl="1" indent="-285750" algn="just">
              <a:buClr>
                <a:srgbClr val="E62800"/>
              </a:buClr>
              <a:buFont typeface="Wingdings" panose="05000000000000000000" pitchFamily="2" charset="2"/>
              <a:buChar char="§"/>
              <a:defRPr/>
            </a:pPr>
            <a:r>
              <a:rPr lang="cs-CZ" sz="1600" dirty="0" smtClean="0"/>
              <a:t>Při výkonu činnosti ve více státech EU, EHS, Švýcarska je rozhodujícím prvkem určení bydliště</a:t>
            </a:r>
          </a:p>
          <a:p>
            <a:pPr marL="742950" lvl="1" indent="-285750" algn="just">
              <a:buClr>
                <a:srgbClr val="E62800"/>
              </a:buClr>
              <a:buFont typeface="Wingdings" panose="05000000000000000000" pitchFamily="2" charset="2"/>
              <a:buChar char="§"/>
              <a:defRPr/>
            </a:pPr>
            <a:r>
              <a:rPr lang="cs-CZ" sz="1600" dirty="0" smtClean="0"/>
              <a:t>Formulář A1 (E101)</a:t>
            </a:r>
          </a:p>
          <a:p>
            <a:pPr marL="742950" lvl="1" indent="-285750" algn="just">
              <a:buClr>
                <a:srgbClr val="E62800"/>
              </a:buClr>
              <a:buFont typeface="Wingdings" panose="05000000000000000000" pitchFamily="2" charset="2"/>
              <a:buChar char="§"/>
              <a:defRPr/>
            </a:pPr>
            <a:r>
              <a:rPr lang="cs-CZ" sz="1600" dirty="0" smtClean="0"/>
              <a:t>Pojištění včetně nezaopatřených rodinných příslušníků (NRP)</a:t>
            </a:r>
          </a:p>
          <a:p>
            <a:pPr>
              <a:buClr>
                <a:srgbClr val="E62800"/>
              </a:buClr>
              <a:defRPr/>
            </a:pPr>
            <a:endParaRPr lang="cs-CZ" b="1" dirty="0" smtClean="0"/>
          </a:p>
          <a:p>
            <a:pPr marL="285750" indent="-285750">
              <a:buClr>
                <a:srgbClr val="E62800"/>
              </a:buClr>
              <a:buFont typeface="Arial" panose="020B0604020202020204" pitchFamily="34" charset="0"/>
              <a:buChar char="•"/>
              <a:defRPr/>
            </a:pPr>
            <a:r>
              <a:rPr lang="cs-CZ" b="1" dirty="0" smtClean="0"/>
              <a:t>Dle mezinárodních smluv a dohod</a:t>
            </a:r>
            <a:endParaRPr lang="cs-CZ" b="1"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04424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p:txBody>
          <a:bodyPr/>
          <a:lstStyle/>
          <a:p>
            <a:fld id="{0FA4D41F-37BB-46CD-B6BA-AE049CF10A17}" type="slidenum">
              <a:rPr lang="cs-CZ" smtClean="0"/>
              <a:pPr/>
              <a:t>5</a:t>
            </a:fld>
            <a:endParaRPr lang="cs-CZ" dirty="0" smtClean="0"/>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smtClean="0">
                <a:solidFill>
                  <a:schemeClr val="bg1"/>
                </a:solidFill>
                <a:latin typeface="Arial Black" pitchFamily="34" charset="0"/>
                <a:ea typeface="+mj-ea"/>
                <a:cs typeface="Arial" pitchFamily="34" charset="0"/>
              </a:rPr>
              <a:t>Zdravotní pojištění v roce 2015 - OSVČ</a:t>
            </a:r>
            <a:endParaRPr lang="cs-CZ" b="1" cap="all" spc="50" dirty="0">
              <a:solidFill>
                <a:schemeClr val="bg1"/>
              </a:solidFill>
              <a:latin typeface="Arial Black" pitchFamily="34" charset="0"/>
              <a:ea typeface="+mj-ea"/>
              <a:cs typeface="Arial" pitchFamily="34" charset="0"/>
            </a:endParaRPr>
          </a:p>
        </p:txBody>
      </p:sp>
      <p:sp>
        <p:nvSpPr>
          <p:cNvPr id="14340" name="TextBox 5"/>
          <p:cNvSpPr txBox="1">
            <a:spLocks noChangeArrowheads="1"/>
          </p:cNvSpPr>
          <p:nvPr/>
        </p:nvSpPr>
        <p:spPr bwMode="auto">
          <a:xfrm>
            <a:off x="609600" y="1163639"/>
            <a:ext cx="7829550" cy="4678204"/>
          </a:xfrm>
          <a:prstGeom prst="rect">
            <a:avLst/>
          </a:prstGeom>
          <a:noFill/>
          <a:ln w="9525">
            <a:noFill/>
            <a:miter lim="800000"/>
            <a:headEnd/>
            <a:tailEnd/>
          </a:ln>
        </p:spPr>
        <p:txBody>
          <a:bodyPr wrap="square">
            <a:spAutoFit/>
          </a:bodyPr>
          <a:lstStyle/>
          <a:p>
            <a:pPr lvl="0"/>
            <a:endParaRPr lang="cs-CZ" b="1" dirty="0" smtClean="0"/>
          </a:p>
          <a:p>
            <a:pPr marL="0">
              <a:buClr>
                <a:srgbClr val="E62800"/>
              </a:buClr>
              <a:defRPr/>
            </a:pPr>
            <a:r>
              <a:rPr lang="cs-CZ" b="1" dirty="0" smtClean="0"/>
              <a:t>Minimální </a:t>
            </a:r>
            <a:r>
              <a:rPr lang="cs-CZ" b="1" dirty="0"/>
              <a:t>vyměřovací základ</a:t>
            </a:r>
          </a:p>
          <a:p>
            <a:pPr marL="0" lvl="2">
              <a:buClr>
                <a:srgbClr val="E62800"/>
              </a:buClr>
              <a:defRPr/>
            </a:pPr>
            <a:endParaRPr lang="cs-CZ" sz="1600" dirty="0"/>
          </a:p>
          <a:p>
            <a:pPr marL="0" lvl="2">
              <a:buClr>
                <a:srgbClr val="E62800"/>
              </a:buClr>
              <a:defRPr/>
            </a:pPr>
            <a:r>
              <a:rPr lang="cs-CZ" sz="1600" dirty="0"/>
              <a:t>Dvanáctinásobek 50% průměrné mzdy (všeobecný vyměřovací základ pro účely důchodového pojištění za kalendářní rok, který o dva roky předchází kalendářnímu roku, pro který se průměrná mzda zjišťuje krát přepočítávací koeficient</a:t>
            </a:r>
            <a:r>
              <a:rPr lang="cs-CZ" sz="1600" dirty="0" smtClean="0"/>
              <a:t>).</a:t>
            </a:r>
          </a:p>
          <a:p>
            <a:pPr marL="0" lvl="2">
              <a:buClr>
                <a:srgbClr val="E62800"/>
              </a:buClr>
              <a:defRPr/>
            </a:pPr>
            <a:endParaRPr lang="cs-CZ" sz="1600" dirty="0" smtClean="0"/>
          </a:p>
          <a:p>
            <a:pPr marL="0" lvl="2">
              <a:buClr>
                <a:srgbClr val="E62800"/>
              </a:buClr>
              <a:defRPr/>
            </a:pPr>
            <a:endParaRPr lang="cs-CZ" sz="1600" dirty="0"/>
          </a:p>
          <a:p>
            <a:pPr marL="0" lvl="2">
              <a:buClr>
                <a:srgbClr val="E62800"/>
              </a:buClr>
              <a:defRPr/>
            </a:pPr>
            <a:r>
              <a:rPr lang="cs-CZ" b="1" dirty="0"/>
              <a:t>Konstanty pro rok </a:t>
            </a:r>
            <a:r>
              <a:rPr lang="cs-CZ" b="1" dirty="0" smtClean="0"/>
              <a:t>2015</a:t>
            </a:r>
          </a:p>
          <a:p>
            <a:pPr marL="0" lvl="2">
              <a:buClr>
                <a:srgbClr val="E62800"/>
              </a:buClr>
              <a:defRPr/>
            </a:pPr>
            <a:endParaRPr lang="cs-CZ" b="1" dirty="0" smtClean="0"/>
          </a:p>
          <a:p>
            <a:pPr marL="285750" lvl="2" indent="-285750">
              <a:buClr>
                <a:srgbClr val="E62800"/>
              </a:buClr>
              <a:buFont typeface="Arial" panose="020B0604020202020204" pitchFamily="34" charset="0"/>
              <a:buChar char="•"/>
              <a:defRPr/>
            </a:pPr>
            <a:r>
              <a:rPr lang="cs-CZ" sz="1600" dirty="0" smtClean="0"/>
              <a:t>Minimální roční vyměřovací základ …		… 159.666,-</a:t>
            </a:r>
          </a:p>
          <a:p>
            <a:pPr marL="285750" lvl="2" indent="-285750">
              <a:buClr>
                <a:srgbClr val="E62800"/>
              </a:buClr>
              <a:buFont typeface="Arial" panose="020B0604020202020204" pitchFamily="34" charset="0"/>
              <a:buChar char="•"/>
              <a:defRPr/>
            </a:pPr>
            <a:r>
              <a:rPr lang="cs-CZ" sz="1600" dirty="0" smtClean="0"/>
              <a:t>Minimální roční pojistné …				…   21.555,-</a:t>
            </a:r>
          </a:p>
          <a:p>
            <a:pPr marL="285750" lvl="2" indent="-285750">
              <a:buClr>
                <a:srgbClr val="E62800"/>
              </a:buClr>
              <a:buFont typeface="Arial" panose="020B0604020202020204" pitchFamily="34" charset="0"/>
              <a:buChar char="•"/>
              <a:defRPr/>
            </a:pPr>
            <a:r>
              <a:rPr lang="cs-CZ" sz="1600" dirty="0" smtClean="0"/>
              <a:t>Minimální měsíční vyměřovací základ …		…   13.305,50</a:t>
            </a:r>
          </a:p>
          <a:p>
            <a:pPr marL="285750" lvl="2" indent="-285750">
              <a:buClr>
                <a:srgbClr val="E62800"/>
              </a:buClr>
              <a:buFont typeface="Arial" panose="020B0604020202020204" pitchFamily="34" charset="0"/>
              <a:buChar char="•"/>
              <a:defRPr/>
            </a:pPr>
            <a:r>
              <a:rPr lang="cs-CZ" sz="1600" dirty="0" smtClean="0"/>
              <a:t>Minimální měsíční (záloha na) pojistné …		…     1.797,-</a:t>
            </a:r>
          </a:p>
          <a:p>
            <a:pPr marL="285750" lvl="2" indent="-285750">
              <a:buClr>
                <a:srgbClr val="E62800"/>
              </a:buClr>
              <a:buFont typeface="Arial" panose="020B0604020202020204" pitchFamily="34" charset="0"/>
              <a:buChar char="•"/>
              <a:defRPr/>
            </a:pPr>
            <a:endParaRPr lang="cs-CZ" sz="1600" dirty="0" smtClean="0"/>
          </a:p>
          <a:p>
            <a:pPr marL="285750" lvl="2" indent="-285750">
              <a:buClr>
                <a:srgbClr val="E62800"/>
              </a:buClr>
              <a:buFont typeface="Arial" panose="020B0604020202020204" pitchFamily="34" charset="0"/>
              <a:buChar char="•"/>
              <a:defRPr/>
            </a:pPr>
            <a:endParaRPr lang="cs-CZ" sz="1600" dirty="0"/>
          </a:p>
          <a:p>
            <a:pPr marL="0" lvl="2">
              <a:buClr>
                <a:srgbClr val="E62800"/>
              </a:buClr>
              <a:defRPr/>
            </a:pPr>
            <a:r>
              <a:rPr lang="cs-CZ" b="1" dirty="0"/>
              <a:t>Rozhodné období</a:t>
            </a:r>
          </a:p>
          <a:p>
            <a:pPr marL="0" lvl="2">
              <a:buClr>
                <a:srgbClr val="E62800"/>
              </a:buClr>
              <a:defRPr/>
            </a:pPr>
            <a:r>
              <a:rPr lang="cs-CZ" sz="1600" dirty="0" smtClean="0"/>
              <a:t>Kalendářní rok s dělením na kalendářní měsíce.</a:t>
            </a:r>
            <a:endParaRPr lang="cs-CZ" sz="16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311326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FA4D41F-37BB-46CD-B6BA-AE049CF10A17}" type="slidenum">
              <a:rPr lang="cs-CZ" smtClean="0">
                <a:latin typeface="Arial" charset="0"/>
                <a:cs typeface="Arial" charset="0"/>
              </a:rPr>
              <a:pPr fontAlgn="base">
                <a:spcBef>
                  <a:spcPct val="0"/>
                </a:spcBef>
                <a:spcAft>
                  <a:spcPct val="0"/>
                </a:spcAft>
              </a:pPr>
              <a:t>6</a:t>
            </a:fld>
            <a:endParaRPr lang="cs-CZ" dirty="0" smtClean="0">
              <a:latin typeface="Arial" charset="0"/>
              <a:cs typeface="Arial" charset="0"/>
            </a:endParaRPr>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14340" name="TextBox 5">
            <a:hlinkClick r:id="rId2" action="ppaction://hlinkfile"/>
          </p:cNvPr>
          <p:cNvSpPr txBox="1">
            <a:spLocks noChangeArrowheads="1"/>
          </p:cNvSpPr>
          <p:nvPr/>
        </p:nvSpPr>
        <p:spPr bwMode="auto">
          <a:xfrm>
            <a:off x="432243" y="1593262"/>
            <a:ext cx="8076755" cy="4062651"/>
          </a:xfrm>
          <a:prstGeom prst="rect">
            <a:avLst/>
          </a:prstGeom>
          <a:noFill/>
          <a:ln w="9525">
            <a:noFill/>
            <a:miter lim="800000"/>
            <a:headEnd/>
            <a:tailEnd/>
          </a:ln>
        </p:spPr>
        <p:txBody>
          <a:bodyPr wrap="square">
            <a:spAutoFit/>
          </a:bodyPr>
          <a:lstStyle/>
          <a:p>
            <a:pPr lvl="0">
              <a:buClr>
                <a:srgbClr val="E62800"/>
              </a:buClr>
              <a:defRPr/>
            </a:pPr>
            <a:r>
              <a:rPr lang="cs-CZ" b="1" dirty="0" smtClean="0"/>
              <a:t>Vyměřovací základ </a:t>
            </a:r>
          </a:p>
          <a:p>
            <a:pPr lvl="0">
              <a:buClr>
                <a:srgbClr val="E62800"/>
              </a:buClr>
              <a:defRPr/>
            </a:pPr>
            <a:endParaRPr lang="cs-CZ" b="1" dirty="0" smtClean="0"/>
          </a:p>
          <a:p>
            <a:pPr>
              <a:buClr>
                <a:srgbClr val="E62800"/>
              </a:buClr>
              <a:defRPr/>
            </a:pPr>
            <a:r>
              <a:rPr lang="cs-CZ" sz="1600" dirty="0"/>
              <a:t>Je stanoven jako 50% příjmu ze samostatné činnosti po odpočtu výdajů vynaložených na jeho dosažení, zajištění a udržení</a:t>
            </a:r>
            <a:r>
              <a:rPr lang="cs-CZ" dirty="0"/>
              <a:t>.</a:t>
            </a:r>
          </a:p>
          <a:p>
            <a:pPr lvl="0">
              <a:buClr>
                <a:srgbClr val="E62800"/>
              </a:buClr>
              <a:defRPr/>
            </a:pPr>
            <a:endParaRPr lang="cs-CZ" b="1" dirty="0" smtClean="0"/>
          </a:p>
          <a:p>
            <a:pPr lvl="0">
              <a:buClr>
                <a:srgbClr val="E62800"/>
              </a:buClr>
              <a:defRPr/>
            </a:pPr>
            <a:r>
              <a:rPr lang="cs-CZ" b="1" dirty="0" smtClean="0"/>
              <a:t>Určení příjmu</a:t>
            </a:r>
          </a:p>
          <a:p>
            <a:pPr lvl="0">
              <a:buClr>
                <a:srgbClr val="E62800"/>
              </a:buClr>
              <a:defRPr/>
            </a:pPr>
            <a:endParaRPr lang="cs-CZ" b="1" dirty="0" smtClean="0"/>
          </a:p>
          <a:p>
            <a:pPr lvl="0" indent="-285750">
              <a:buClr>
                <a:srgbClr val="E62800"/>
              </a:buClr>
              <a:buFont typeface="Arial" panose="020B0604020202020204" pitchFamily="34" charset="0"/>
              <a:buChar char="•"/>
              <a:defRPr/>
            </a:pPr>
            <a:r>
              <a:rPr lang="cs-CZ" b="1" dirty="0" smtClean="0"/>
              <a:t>OSVČ vede daňovou evidenci</a:t>
            </a:r>
          </a:p>
          <a:p>
            <a:pPr lvl="0" defTabSz="288000">
              <a:buClr>
                <a:srgbClr val="E62800"/>
              </a:buClr>
              <a:defRPr/>
            </a:pPr>
            <a:r>
              <a:rPr lang="cs-CZ" sz="1600" dirty="0"/>
              <a:t>	</a:t>
            </a:r>
            <a:r>
              <a:rPr lang="cs-CZ" sz="1600" dirty="0" smtClean="0"/>
              <a:t>U </a:t>
            </a:r>
            <a:r>
              <a:rPr lang="cs-CZ" sz="1600" dirty="0"/>
              <a:t>takové OSVČ </a:t>
            </a:r>
            <a:r>
              <a:rPr lang="cs-CZ" sz="1600" dirty="0" smtClean="0"/>
              <a:t>je VZ stanoven jako 50 </a:t>
            </a:r>
            <a:r>
              <a:rPr lang="cs-CZ" sz="1600" dirty="0"/>
              <a:t>% příjmu ze samostatné činnosti po odpočtu </a:t>
            </a:r>
            <a:r>
              <a:rPr lang="cs-CZ" sz="1600" dirty="0" smtClean="0"/>
              <a:t>	výdajů </a:t>
            </a:r>
            <a:r>
              <a:rPr lang="cs-CZ" sz="1600" dirty="0"/>
              <a:t>vynaložených na jeho dosažení, zajištění a udržení.</a:t>
            </a:r>
            <a:endParaRPr lang="cs-CZ" sz="1600" dirty="0" smtClean="0"/>
          </a:p>
          <a:p>
            <a:pPr lvl="0">
              <a:buClr>
                <a:srgbClr val="E62800"/>
              </a:buClr>
              <a:defRPr/>
            </a:pPr>
            <a:endParaRPr lang="cs-CZ" sz="1600" dirty="0"/>
          </a:p>
          <a:p>
            <a:pPr indent="-285750" defTabSz="612000">
              <a:buClr>
                <a:srgbClr val="E62800"/>
              </a:buClr>
              <a:buFont typeface="Arial" panose="020B0604020202020204" pitchFamily="34" charset="0"/>
              <a:buChar char="•"/>
              <a:tabLst>
                <a:tab pos="288000" algn="l"/>
                <a:tab pos="360000" algn="l"/>
                <a:tab pos="432000" algn="l"/>
              </a:tabLst>
              <a:defRPr/>
            </a:pPr>
            <a:r>
              <a:rPr lang="cs-CZ" b="1" dirty="0"/>
              <a:t>OSVČ vede účetnictví, společník v.o.s., komplementář komanditní   </a:t>
            </a:r>
            <a:r>
              <a:rPr lang="cs-CZ" b="1" dirty="0" smtClean="0"/>
              <a:t>   	spol.</a:t>
            </a:r>
          </a:p>
          <a:p>
            <a:pPr defTabSz="288000">
              <a:buClr>
                <a:srgbClr val="E62800"/>
              </a:buClr>
              <a:tabLst>
                <a:tab pos="288000" algn="l"/>
                <a:tab pos="360000" algn="l"/>
                <a:tab pos="432000" algn="l"/>
              </a:tabLst>
              <a:defRPr/>
            </a:pPr>
            <a:r>
              <a:rPr lang="cs-CZ" sz="1600" b="1" dirty="0"/>
              <a:t>	</a:t>
            </a:r>
            <a:r>
              <a:rPr lang="cs-CZ" sz="1600" dirty="0"/>
              <a:t>U takové OSVČ se za příjem SVČ po odpočtu výdajů na jeho dosažení, zajištění a </a:t>
            </a:r>
            <a:r>
              <a:rPr lang="cs-CZ" sz="1600" dirty="0" smtClean="0"/>
              <a:t>	udržení </a:t>
            </a:r>
            <a:r>
              <a:rPr lang="cs-CZ" sz="1600" dirty="0"/>
              <a:t>považuje pro účely tohoto zákona </a:t>
            </a:r>
            <a:r>
              <a:rPr lang="cs-CZ" sz="1600" u="sng" dirty="0"/>
              <a:t>základ daně z </a:t>
            </a:r>
            <a:r>
              <a:rPr lang="cs-CZ" sz="1600" u="sng" dirty="0" smtClean="0"/>
              <a:t>příjmů</a:t>
            </a:r>
            <a:r>
              <a:rPr lang="cs-CZ" sz="1600" dirty="0" smtClean="0"/>
              <a:t> z 	této činnosti</a:t>
            </a:r>
          </a:p>
        </p:txBody>
      </p:sp>
    </p:spTree>
    <p:extLst>
      <p:ext uri="{BB962C8B-B14F-4D97-AF65-F5344CB8AC3E}">
        <p14:creationId xmlns:p14="http://schemas.microsoft.com/office/powerpoint/2010/main" val="1853736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FA4D41F-37BB-46CD-B6BA-AE049CF10A17}" type="slidenum">
              <a:rPr lang="cs-CZ" smtClean="0">
                <a:latin typeface="Arial" charset="0"/>
                <a:cs typeface="Arial" charset="0"/>
              </a:rPr>
              <a:pPr fontAlgn="base">
                <a:spcBef>
                  <a:spcPct val="0"/>
                </a:spcBef>
                <a:spcAft>
                  <a:spcPct val="0"/>
                </a:spcAft>
              </a:pPr>
              <a:t>7</a:t>
            </a:fld>
            <a:endParaRPr lang="cs-CZ" dirty="0" smtClean="0">
              <a:latin typeface="Arial" charset="0"/>
              <a:cs typeface="Arial" charset="0"/>
            </a:endParaRPr>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14388" name="TextovéPole 14387"/>
          <p:cNvSpPr txBox="1"/>
          <p:nvPr/>
        </p:nvSpPr>
        <p:spPr>
          <a:xfrm>
            <a:off x="520700" y="1345158"/>
            <a:ext cx="7874000" cy="4985980"/>
          </a:xfrm>
          <a:prstGeom prst="rect">
            <a:avLst/>
          </a:prstGeom>
          <a:noFill/>
          <a:ln>
            <a:noFill/>
          </a:ln>
          <a:effectLst>
            <a:glow rad="127000">
              <a:schemeClr val="bg1"/>
            </a:glow>
          </a:effectLst>
        </p:spPr>
        <p:txBody>
          <a:bodyPr wrap="square" rtlCol="0">
            <a:spAutoFit/>
          </a:bodyPr>
          <a:lstStyle/>
          <a:p>
            <a:pPr lvl="0" defTabSz="288000">
              <a:buClr>
                <a:srgbClr val="E62800"/>
              </a:buClr>
              <a:defRPr/>
            </a:pPr>
            <a:r>
              <a:rPr lang="cs-CZ" b="1" dirty="0" smtClean="0"/>
              <a:t>Určení příjmu – pokračování</a:t>
            </a:r>
            <a:endParaRPr lang="cs-CZ" b="1" dirty="0"/>
          </a:p>
          <a:p>
            <a:pPr defTabSz="288000">
              <a:buClr>
                <a:srgbClr val="E62800"/>
              </a:buClr>
              <a:tabLst>
                <a:tab pos="288000" algn="l"/>
                <a:tab pos="360000" algn="l"/>
                <a:tab pos="432000" algn="l"/>
              </a:tabLst>
              <a:defRPr/>
            </a:pPr>
            <a:endParaRPr lang="cs-CZ" dirty="0"/>
          </a:p>
          <a:p>
            <a:pPr lvl="0" indent="-285750">
              <a:buClr>
                <a:srgbClr val="E62800"/>
              </a:buClr>
              <a:buFont typeface="Arial" panose="020B0604020202020204" pitchFamily="34" charset="0"/>
              <a:buChar char="•"/>
              <a:defRPr/>
            </a:pPr>
            <a:r>
              <a:rPr lang="cs-CZ" b="1" dirty="0"/>
              <a:t>Daň z příjmů je stanovena paušální částkou</a:t>
            </a:r>
          </a:p>
          <a:p>
            <a:pPr lvl="0" algn="just" defTabSz="288000">
              <a:buClr>
                <a:srgbClr val="E62800"/>
              </a:buClr>
              <a:defRPr/>
            </a:pPr>
            <a:r>
              <a:rPr lang="cs-CZ" dirty="0"/>
              <a:t>	</a:t>
            </a:r>
            <a:r>
              <a:rPr lang="cs-CZ" sz="1600" dirty="0"/>
              <a:t>U takové OSVČ se za příjem ze SVČ považuje předpokládaný příjem, a za výdaje 	vynaložené na dosažení, zajištění a udržení předpokládané výdaje (pouze u těch 	příjmů, které jsou zdaněny paušální částkou)</a:t>
            </a:r>
          </a:p>
          <a:p>
            <a:pPr lvl="0" defTabSz="288000">
              <a:buClr>
                <a:srgbClr val="E62800"/>
              </a:buClr>
              <a:defRPr/>
            </a:pPr>
            <a:endParaRPr lang="cs-CZ" dirty="0"/>
          </a:p>
          <a:p>
            <a:pPr indent="-285750" defTabSz="288000">
              <a:buClr>
                <a:srgbClr val="E62800"/>
              </a:buClr>
              <a:buFont typeface="Arial" panose="020B0604020202020204" pitchFamily="34" charset="0"/>
              <a:buChar char="•"/>
              <a:defRPr/>
            </a:pPr>
            <a:r>
              <a:rPr lang="cs-CZ" b="1" dirty="0" smtClean="0"/>
              <a:t>Účtující </a:t>
            </a:r>
            <a:r>
              <a:rPr lang="cs-CZ" b="1" dirty="0"/>
              <a:t>v hospodářském roce</a:t>
            </a:r>
          </a:p>
          <a:p>
            <a:pPr algn="just" defTabSz="288000">
              <a:buClr>
                <a:srgbClr val="E62800"/>
              </a:buClr>
              <a:defRPr/>
            </a:pPr>
            <a:r>
              <a:rPr lang="cs-CZ" sz="1600" dirty="0" smtClean="0"/>
              <a:t>	Příjem </a:t>
            </a:r>
            <a:r>
              <a:rPr lang="cs-CZ" sz="1600" dirty="0"/>
              <a:t>ze </a:t>
            </a:r>
            <a:r>
              <a:rPr lang="cs-CZ" sz="1600" dirty="0" smtClean="0"/>
              <a:t>SVČ </a:t>
            </a:r>
            <a:r>
              <a:rPr lang="cs-CZ" sz="1600" dirty="0"/>
              <a:t>a výdaje vynaložené na jeho dosažení, zajištění a </a:t>
            </a:r>
            <a:r>
              <a:rPr lang="cs-CZ" sz="1600" dirty="0" smtClean="0"/>
              <a:t>	udržení 	zúčtované </a:t>
            </a:r>
            <a:r>
              <a:rPr lang="cs-CZ" sz="1600" dirty="0"/>
              <a:t>v hospodářském roce zahrnují do </a:t>
            </a:r>
            <a:r>
              <a:rPr lang="cs-CZ" sz="1600" dirty="0" smtClean="0"/>
              <a:t>kalendářního roku</a:t>
            </a:r>
            <a:r>
              <a:rPr lang="cs-CZ" sz="1600" dirty="0"/>
              <a:t>, do kterého jsou </a:t>
            </a:r>
            <a:r>
              <a:rPr lang="cs-CZ" sz="1600" dirty="0" smtClean="0"/>
              <a:t>	vykazovány </a:t>
            </a:r>
            <a:r>
              <a:rPr lang="cs-CZ" sz="1600" dirty="0"/>
              <a:t>pro účely daně z příjmů</a:t>
            </a:r>
            <a:r>
              <a:rPr lang="cs-CZ" sz="1600" dirty="0" smtClean="0"/>
              <a:t>.</a:t>
            </a:r>
          </a:p>
          <a:p>
            <a:pPr algn="just" defTabSz="288000">
              <a:buClr>
                <a:srgbClr val="E62800"/>
              </a:buClr>
              <a:defRPr/>
            </a:pPr>
            <a:endParaRPr lang="cs-CZ" sz="1600" dirty="0" smtClean="0"/>
          </a:p>
          <a:p>
            <a:pPr marL="285750" indent="-285750" defTabSz="288000">
              <a:buClr>
                <a:srgbClr val="E62800"/>
              </a:buClr>
              <a:buFont typeface="Arial" panose="020B0604020202020204" pitchFamily="34" charset="0"/>
              <a:buChar char="•"/>
              <a:defRPr/>
            </a:pPr>
            <a:r>
              <a:rPr lang="cs-CZ" b="1" dirty="0"/>
              <a:t>Spolupracující osoby</a:t>
            </a:r>
          </a:p>
          <a:p>
            <a:pPr algn="just" defTabSz="288000">
              <a:buClr>
                <a:srgbClr val="E62800"/>
              </a:buClr>
              <a:defRPr/>
            </a:pPr>
            <a:r>
              <a:rPr lang="cs-CZ" sz="1600" dirty="0" smtClean="0"/>
              <a:t>	Za </a:t>
            </a:r>
            <a:r>
              <a:rPr lang="cs-CZ" sz="1600" dirty="0"/>
              <a:t>příjem ze samostatné činnosti po odpočtu výdajů vynaložených na jeho </a:t>
            </a:r>
            <a:r>
              <a:rPr lang="cs-CZ" sz="1600" dirty="0" smtClean="0"/>
              <a:t>	dosažení</a:t>
            </a:r>
            <a:r>
              <a:rPr lang="cs-CZ" sz="1600" dirty="0"/>
              <a:t>, zajištění a udržení se u spolupracující osoby a u osoby samostatně </a:t>
            </a:r>
            <a:r>
              <a:rPr lang="cs-CZ" sz="1600" dirty="0" smtClean="0"/>
              <a:t>	výdělečně </a:t>
            </a:r>
            <a:r>
              <a:rPr lang="cs-CZ" sz="1600" dirty="0"/>
              <a:t>činné, která vykonává samostatnou činnost se spolupracující osobou </a:t>
            </a:r>
            <a:r>
              <a:rPr lang="cs-CZ" sz="1600" dirty="0" smtClean="0"/>
              <a:t>	(</a:t>
            </a:r>
            <a:r>
              <a:rPr lang="cs-CZ" sz="1600" dirty="0"/>
              <a:t>spolupracujícími osobami), považuje její podíl na společných </a:t>
            </a:r>
            <a:r>
              <a:rPr lang="cs-CZ" sz="1600" dirty="0" smtClean="0"/>
              <a:t>příjmech; </a:t>
            </a:r>
            <a:r>
              <a:rPr lang="cs-CZ" sz="1600" dirty="0"/>
              <a:t>u osoby </a:t>
            </a:r>
            <a:r>
              <a:rPr lang="cs-CZ" sz="1600" dirty="0" smtClean="0"/>
              <a:t>	samostatně </a:t>
            </a:r>
            <a:r>
              <a:rPr lang="cs-CZ" sz="1600" dirty="0"/>
              <a:t>výdělečně činné, která je současně též spolupracující osobou, též její </a:t>
            </a:r>
            <a:r>
              <a:rPr lang="cs-CZ" sz="1600" dirty="0" smtClean="0"/>
              <a:t>	podíl </a:t>
            </a:r>
            <a:r>
              <a:rPr lang="cs-CZ" sz="1600" dirty="0"/>
              <a:t>na společných příjmech</a:t>
            </a:r>
            <a:r>
              <a:rPr lang="cs-CZ" sz="1600" dirty="0" smtClean="0"/>
              <a:t>. Podíl v poměru 50 : 50, 30 : 70.</a:t>
            </a:r>
            <a:endParaRPr lang="cs-CZ" sz="1600" dirty="0"/>
          </a:p>
        </p:txBody>
      </p:sp>
    </p:spTree>
    <p:extLst>
      <p:ext uri="{BB962C8B-B14F-4D97-AF65-F5344CB8AC3E}">
        <p14:creationId xmlns:p14="http://schemas.microsoft.com/office/powerpoint/2010/main" val="204476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p:cNvSpPr>
            <a:spLocks noGrp="1"/>
          </p:cNvSpPr>
          <p:nvPr>
            <p:ph type="sldNum"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FA4D41F-37BB-46CD-B6BA-AE049CF10A17}" type="slidenum">
              <a:rPr lang="cs-CZ" smtClean="0">
                <a:latin typeface="Arial" charset="0"/>
                <a:cs typeface="Arial" charset="0"/>
              </a:rPr>
              <a:pPr fontAlgn="base">
                <a:spcBef>
                  <a:spcPct val="0"/>
                </a:spcBef>
                <a:spcAft>
                  <a:spcPct val="0"/>
                </a:spcAft>
              </a:pPr>
              <a:t>8</a:t>
            </a:fld>
            <a:endParaRPr lang="cs-CZ" dirty="0" smtClean="0">
              <a:latin typeface="Arial" charset="0"/>
              <a:cs typeface="Arial" charset="0"/>
            </a:endParaRPr>
          </a:p>
        </p:txBody>
      </p:sp>
      <p:sp>
        <p:nvSpPr>
          <p:cNvPr id="3"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2" name="TextovéPole 1"/>
          <p:cNvSpPr txBox="1"/>
          <p:nvPr/>
        </p:nvSpPr>
        <p:spPr>
          <a:xfrm>
            <a:off x="698500" y="1739066"/>
            <a:ext cx="7848600" cy="2092881"/>
          </a:xfrm>
          <a:prstGeom prst="rect">
            <a:avLst/>
          </a:prstGeom>
          <a:noFill/>
        </p:spPr>
        <p:txBody>
          <a:bodyPr wrap="square" rtlCol="0">
            <a:spAutoFit/>
          </a:bodyPr>
          <a:lstStyle/>
          <a:p>
            <a:pPr lvl="0">
              <a:buClr>
                <a:srgbClr val="E62800"/>
              </a:buClr>
              <a:defRPr/>
            </a:pPr>
            <a:r>
              <a:rPr lang="cs-CZ" b="1" dirty="0" smtClean="0"/>
              <a:t>Nezapočitatelné příjmy</a:t>
            </a:r>
            <a:endParaRPr lang="cs-CZ" b="1" dirty="0"/>
          </a:p>
          <a:p>
            <a:pPr marL="0" lvl="2">
              <a:buClr>
                <a:srgbClr val="E62800"/>
              </a:buClr>
              <a:defRPr/>
            </a:pPr>
            <a:r>
              <a:rPr lang="cs-CZ" sz="1600" dirty="0" smtClean="0"/>
              <a:t> </a:t>
            </a:r>
          </a:p>
          <a:p>
            <a:pPr marL="0" lvl="2" algn="just">
              <a:buClr>
                <a:srgbClr val="E62800"/>
              </a:buClr>
              <a:defRPr/>
            </a:pPr>
            <a:r>
              <a:rPr lang="cs-CZ" sz="1600" dirty="0"/>
              <a:t>Za příjem ze samostatné výdělečné činnosti se nepovažují příjmy, které jsou podle zvláštního právního </a:t>
            </a:r>
            <a:r>
              <a:rPr lang="cs-CZ" sz="1600" dirty="0" smtClean="0"/>
              <a:t>předpisu (ZDP) samostatným </a:t>
            </a:r>
            <a:r>
              <a:rPr lang="cs-CZ" sz="1600" dirty="0"/>
              <a:t>základem daně pro zdanění zvláštní sazbou daně, a odměny náležející podle autorského zákona z titulu jiných majetkových </a:t>
            </a:r>
            <a:r>
              <a:rPr lang="cs-CZ" sz="1600" dirty="0" smtClean="0"/>
              <a:t>práv. Příjmy zdaňované zvláštní sazbou daně (do 10 000,-/měsíčně u jednoho zdroje).</a:t>
            </a:r>
            <a:endParaRPr lang="cs-CZ" sz="1600" dirty="0"/>
          </a:p>
          <a:p>
            <a:pPr marL="0" lvl="2">
              <a:buClr>
                <a:srgbClr val="E62800"/>
              </a:buClr>
              <a:defRPr/>
            </a:pPr>
            <a:endParaRPr lang="cs-CZ" sz="1600" dirty="0" smtClean="0"/>
          </a:p>
        </p:txBody>
      </p:sp>
    </p:spTree>
    <p:extLst>
      <p:ext uri="{BB962C8B-B14F-4D97-AF65-F5344CB8AC3E}">
        <p14:creationId xmlns:p14="http://schemas.microsoft.com/office/powerpoint/2010/main" val="1927358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0"/>
          </p:nvPr>
        </p:nvSpPr>
        <p:spPr/>
        <p:txBody>
          <a:bodyPr/>
          <a:lstStyle/>
          <a:p>
            <a:pPr>
              <a:defRPr/>
            </a:pPr>
            <a:fld id="{46E9AD1C-1E76-4F48-8BE4-B4A7BBB14CFA}" type="slidenum">
              <a:rPr lang="cs-CZ" smtClean="0"/>
              <a:pPr>
                <a:defRPr/>
              </a:pPr>
              <a:t>9</a:t>
            </a:fld>
            <a:endParaRPr lang="cs-CZ" dirty="0"/>
          </a:p>
        </p:txBody>
      </p:sp>
      <p:sp>
        <p:nvSpPr>
          <p:cNvPr id="4" name="Nadpis 1"/>
          <p:cNvSpPr txBox="1">
            <a:spLocks/>
          </p:cNvSpPr>
          <p:nvPr/>
        </p:nvSpPr>
        <p:spPr>
          <a:xfrm>
            <a:off x="520700" y="679450"/>
            <a:ext cx="7486650" cy="276225"/>
          </a:xfrm>
          <a:prstGeom prst="rect">
            <a:avLst/>
          </a:prstGeom>
        </p:spPr>
        <p:txBody>
          <a:bodyPr/>
          <a:lstStyle/>
          <a:p>
            <a:pPr fontAlgn="auto">
              <a:spcAft>
                <a:spcPts val="0"/>
              </a:spcAft>
              <a:defRPr/>
            </a:pPr>
            <a:r>
              <a:rPr lang="cs-CZ" b="1" cap="all" spc="50" dirty="0">
                <a:solidFill>
                  <a:schemeClr val="bg1"/>
                </a:solidFill>
                <a:latin typeface="Arial Black" pitchFamily="34" charset="0"/>
                <a:cs typeface="Arial" pitchFamily="34" charset="0"/>
              </a:rPr>
              <a:t>Zdravotní pojištění v roce 2015 - OSVČ</a:t>
            </a:r>
          </a:p>
          <a:p>
            <a:pPr fontAlgn="auto">
              <a:spcAft>
                <a:spcPts val="0"/>
              </a:spcAft>
              <a:defRPr/>
            </a:pPr>
            <a:endParaRPr lang="cs-CZ" b="1" cap="all" spc="50" dirty="0">
              <a:solidFill>
                <a:schemeClr val="bg1"/>
              </a:solidFill>
              <a:latin typeface="Arial Black" pitchFamily="34" charset="0"/>
              <a:ea typeface="+mj-ea"/>
              <a:cs typeface="Arial" pitchFamily="34" charset="0"/>
            </a:endParaRPr>
          </a:p>
        </p:txBody>
      </p:sp>
      <p:sp>
        <p:nvSpPr>
          <p:cNvPr id="5" name="TextovéPole 4"/>
          <p:cNvSpPr txBox="1"/>
          <p:nvPr/>
        </p:nvSpPr>
        <p:spPr>
          <a:xfrm>
            <a:off x="520700" y="1472366"/>
            <a:ext cx="8115300" cy="4555093"/>
          </a:xfrm>
          <a:prstGeom prst="rect">
            <a:avLst/>
          </a:prstGeom>
          <a:noFill/>
        </p:spPr>
        <p:txBody>
          <a:bodyPr wrap="square" rtlCol="0">
            <a:spAutoFit/>
          </a:bodyPr>
          <a:lstStyle/>
          <a:p>
            <a:pPr lvl="0">
              <a:buClr>
                <a:srgbClr val="E62800"/>
              </a:buClr>
              <a:defRPr/>
            </a:pPr>
            <a:r>
              <a:rPr lang="cs-CZ" b="1" dirty="0" smtClean="0"/>
              <a:t>Minimální vyměřovací základ neplatí pro:</a:t>
            </a:r>
          </a:p>
          <a:p>
            <a:pPr lvl="0">
              <a:buClr>
                <a:srgbClr val="E62800"/>
              </a:buClr>
              <a:defRPr/>
            </a:pPr>
            <a:r>
              <a:rPr lang="cs-CZ" sz="1600" dirty="0" smtClean="0"/>
              <a:t> </a:t>
            </a:r>
          </a:p>
          <a:p>
            <a:pPr marL="285750" lvl="2" indent="-285750" algn="just">
              <a:buClr>
                <a:srgbClr val="E62800"/>
              </a:buClr>
              <a:buFont typeface="Arial" panose="020B0604020202020204" pitchFamily="34" charset="0"/>
              <a:buChar char="•"/>
              <a:defRPr/>
            </a:pPr>
            <a:r>
              <a:rPr lang="cs-CZ" sz="1600" dirty="0" smtClean="0"/>
              <a:t>Držitele průkazu ZTP, ZTP/P</a:t>
            </a:r>
          </a:p>
          <a:p>
            <a:pPr marL="0" lvl="2" algn="just">
              <a:buClr>
                <a:srgbClr val="E62800"/>
              </a:buCl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„Osoby důchodového věku“, které nesplnily podmínky pro jeho přiznání</a:t>
            </a:r>
          </a:p>
          <a:p>
            <a:pPr marL="742950" lvl="3" indent="-285750" algn="just">
              <a:buClr>
                <a:srgbClr val="E62800"/>
              </a:buClr>
              <a:buFont typeface="Wingdings" panose="05000000000000000000" pitchFamily="2" charset="2"/>
              <a:buChar char="§"/>
              <a:defRPr/>
            </a:pPr>
            <a:r>
              <a:rPr lang="cs-CZ" sz="1600" dirty="0" smtClean="0"/>
              <a:t>důchodový věk</a:t>
            </a:r>
          </a:p>
          <a:p>
            <a:pPr marL="742950" lvl="3" indent="-285750" algn="just">
              <a:buClr>
                <a:srgbClr val="E62800"/>
              </a:buClr>
              <a:buFont typeface="Wingdings" panose="05000000000000000000" pitchFamily="2" charset="2"/>
              <a:buChar char="§"/>
              <a:defRPr/>
            </a:pPr>
            <a:r>
              <a:rPr lang="cs-CZ" sz="1600" dirty="0" smtClean="0"/>
              <a:t>důchod z ciziny je menší než minimální mzda a nemá příjem - 	osoba, za </a:t>
            </a:r>
            <a:r>
              <a:rPr lang="cs-CZ" sz="1600" dirty="0"/>
              <a:t>kterou platí pojistné stát</a:t>
            </a:r>
          </a:p>
          <a:p>
            <a:pPr marL="457200" lvl="3" algn="just">
              <a:buClr>
                <a:srgbClr val="E62800"/>
              </a:buClr>
              <a:defRPr/>
            </a:pPr>
            <a:endParaRPr lang="cs-CZ" sz="1600" dirty="0" smtClean="0"/>
          </a:p>
          <a:p>
            <a:pPr marL="285750" lvl="2" indent="-285750" algn="just">
              <a:buClr>
                <a:srgbClr val="E62800"/>
              </a:buClr>
              <a:buFont typeface="Arial" panose="020B0604020202020204" pitchFamily="34" charset="0"/>
              <a:buChar char="•"/>
              <a:defRPr/>
            </a:pPr>
            <a:r>
              <a:rPr lang="cs-CZ" sz="1600" dirty="0" smtClean="0"/>
              <a:t>„Osoby pečující“</a:t>
            </a:r>
          </a:p>
          <a:p>
            <a:pPr marL="800100" lvl="3" indent="-342900" algn="just">
              <a:buClr>
                <a:srgbClr val="E62800"/>
              </a:buClr>
              <a:buFont typeface="Wingdings" panose="05000000000000000000" pitchFamily="2" charset="2"/>
              <a:buChar char="§"/>
              <a:defRPr/>
            </a:pPr>
            <a:r>
              <a:rPr lang="cs-CZ" sz="1600" dirty="0" smtClean="0"/>
              <a:t>dítě 1 x 7 nebo 2 x 15 let</a:t>
            </a:r>
          </a:p>
          <a:p>
            <a:pPr marL="800100" lvl="3" indent="-342900" algn="just">
              <a:buClr>
                <a:srgbClr val="E62800"/>
              </a:buClr>
              <a:buFont typeface="Wingdings" panose="05000000000000000000" pitchFamily="2" charset="2"/>
              <a:buChar char="§"/>
              <a:defRPr/>
            </a:pPr>
            <a:r>
              <a:rPr lang="cs-CZ" sz="1600" dirty="0" smtClean="0"/>
              <a:t>celodenní péče</a:t>
            </a:r>
          </a:p>
          <a:p>
            <a:pPr marL="800100" lvl="3" indent="-342900" algn="just">
              <a:buClr>
                <a:srgbClr val="E62800"/>
              </a:buClr>
              <a:buFont typeface="Wingdings" panose="05000000000000000000" pitchFamily="2" charset="2"/>
              <a:buChar char="§"/>
              <a:defRPr/>
            </a:pPr>
            <a:r>
              <a:rPr lang="cs-CZ" sz="1600" dirty="0" smtClean="0"/>
              <a:t>nemá příjem – osoba, za kterou platí pojistné stát</a:t>
            </a:r>
          </a:p>
          <a:p>
            <a:pPr marL="457200" lvl="3" algn="just">
              <a:buClr>
                <a:srgbClr val="E62800"/>
              </a:buClr>
              <a:defRPr/>
            </a:pPr>
            <a:endParaRPr lang="cs-CZ" sz="1600" dirty="0" smtClean="0"/>
          </a:p>
          <a:p>
            <a:pPr marL="342900" lvl="2" indent="-342900" algn="just">
              <a:buClr>
                <a:srgbClr val="E62800"/>
              </a:buClr>
              <a:buFont typeface="Wingdings" panose="05000000000000000000" pitchFamily="2" charset="2"/>
              <a:buChar char="§"/>
              <a:defRPr/>
            </a:pPr>
            <a:r>
              <a:rPr lang="cs-CZ" sz="1600" dirty="0" smtClean="0"/>
              <a:t>Osoba, za kterou platí pojistné stát</a:t>
            </a:r>
          </a:p>
          <a:p>
            <a:pPr marL="0" lvl="2" algn="just">
              <a:buClr>
                <a:srgbClr val="E62800"/>
              </a:buClr>
              <a:defRPr/>
            </a:pPr>
            <a:endParaRPr lang="cs-CZ" sz="1600" dirty="0" smtClean="0"/>
          </a:p>
          <a:p>
            <a:pPr marL="342900" lvl="2" indent="-342900" algn="just">
              <a:buClr>
                <a:srgbClr val="E62800"/>
              </a:buClr>
              <a:buFont typeface="Wingdings" panose="05000000000000000000" pitchFamily="2" charset="2"/>
              <a:buChar char="§"/>
              <a:defRPr/>
            </a:pPr>
            <a:r>
              <a:rPr lang="cs-CZ" sz="1600" dirty="0" smtClean="0"/>
              <a:t>Souběh se zaměstnáním, kde je hrazeno alespoň z minima pro zaměstnance</a:t>
            </a:r>
          </a:p>
          <a:p>
            <a:pPr marL="800100" lvl="3" indent="-342900" algn="just">
              <a:buClr>
                <a:srgbClr val="E62800"/>
              </a:buClr>
              <a:buFont typeface="Wingdings" panose="05000000000000000000" pitchFamily="2" charset="2"/>
              <a:buChar char="§"/>
              <a:defRPr/>
            </a:pPr>
            <a:endParaRPr lang="cs-CZ" sz="1600" dirty="0" smtClean="0"/>
          </a:p>
        </p:txBody>
      </p:sp>
    </p:spTree>
    <p:extLst>
      <p:ext uri="{BB962C8B-B14F-4D97-AF65-F5344CB8AC3E}">
        <p14:creationId xmlns:p14="http://schemas.microsoft.com/office/powerpoint/2010/main" val="4110726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6_Presentation9">
  <a:themeElements>
    <a:clrScheme name="vzp_test">
      <a:dk1>
        <a:srgbClr val="000000"/>
      </a:dk1>
      <a:lt1>
        <a:srgbClr val="FFFFFF"/>
      </a:lt1>
      <a:dk2>
        <a:srgbClr val="7F7F7F"/>
      </a:dk2>
      <a:lt2>
        <a:srgbClr val="FFFFFF"/>
      </a:lt2>
      <a:accent1>
        <a:srgbClr val="E62800"/>
      </a:accent1>
      <a:accent2>
        <a:srgbClr val="66B7C5"/>
      </a:accent2>
      <a:accent3>
        <a:srgbClr val="D3CCB8"/>
      </a:accent3>
      <a:accent4>
        <a:srgbClr val="7F7F7F"/>
      </a:accent4>
      <a:accent5>
        <a:srgbClr val="BFBFBF"/>
      </a:accent5>
      <a:accent6>
        <a:srgbClr val="F2F2F2"/>
      </a:accent6>
      <a:hlink>
        <a:srgbClr val="000000"/>
      </a:hlink>
      <a:folHlink>
        <a:srgbClr val="66B7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A09830D5061BD4480EB7B9D3967B18D" ma:contentTypeVersion="2" ma:contentTypeDescription="Vytvořit nový dokument" ma:contentTypeScope="" ma:versionID="00f92bbae26c41e4fe1f60d8e2d37db9">
  <xsd:schema xmlns:xsd="http://www.w3.org/2001/XMLSchema" xmlns:xs="http://www.w3.org/2001/XMLSchema" xmlns:p="http://schemas.microsoft.com/office/2006/metadata/properties" xmlns:ns2="9b7e0746-3087-483e-ad5d-f65a6dc63241" targetNamespace="http://schemas.microsoft.com/office/2006/metadata/properties" ma:root="true" ma:fieldsID="f0acaeaaa178f73d7298e907c2e7f094" ns2:_="">
    <xsd:import namespace="9b7e0746-3087-483e-ad5d-f65a6dc63241"/>
    <xsd:element name="properties">
      <xsd:complexType>
        <xsd:sequence>
          <xsd:element name="documentManagement">
            <xsd:complexType>
              <xsd:all>
                <xsd:element ref="ns2:typ_dokumentu" minOccurs="0"/>
                <xsd:element ref="ns2:stav_dokument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7e0746-3087-483e-ad5d-f65a6dc63241" elementFormDefault="qualified">
    <xsd:import namespace="http://schemas.microsoft.com/office/2006/documentManagement/types"/>
    <xsd:import namespace="http://schemas.microsoft.com/office/infopath/2007/PartnerControls"/>
    <xsd:element name="typ_dokumentu" ma:index="8" nillable="true" ma:displayName="Typ dokumentu" ma:format="Dropdown" ma:internalName="typ_dokumentu">
      <xsd:simpleType>
        <xsd:restriction base="dms:Choice">
          <xsd:enumeration value="Zápis z jednání RT"/>
          <xsd:enumeration value="Zápis z jednání ŘV"/>
          <xsd:enumeration value="Zápis z jednání VV"/>
          <xsd:enumeration value="Zápis z interního jednání"/>
          <xsd:enumeration value="Harmonogram"/>
          <xsd:enumeration value="Předávací protokol"/>
          <xsd:enumeration value="Akceptační protokol"/>
          <xsd:enumeration value="Protokol o instalaci"/>
          <xsd:enumeration value="Protokol o vypořádání připomínek"/>
          <xsd:enumeration value="Předávací protokol projektu k realizaci"/>
          <xsd:enumeration value="Komunikační plán"/>
          <xsd:enumeration value="Uživatelská příručka"/>
          <xsd:enumeration value="Administrátorská příručka"/>
          <xsd:enumeration value="Ostatní dokumentace"/>
          <xsd:enumeration value="Analytický projekt"/>
          <xsd:enumeration value="Požadavek na změnu"/>
          <xsd:enumeration value="Tabulky pro produkční prostředí"/>
          <xsd:enumeration value="Tabulky pro testovací prostředí"/>
        </xsd:restriction>
      </xsd:simpleType>
    </xsd:element>
    <xsd:element name="stav_dokumentu" ma:index="9" nillable="true" ma:displayName="Stav dokumentu" ma:format="Dropdown" ma:internalName="stav_dokumentu">
      <xsd:simpleType>
        <xsd:restriction base="dms:Choice">
          <xsd:enumeration value="Pracovní"/>
          <xsd:enumeration value="Návrh"/>
          <xsd:enumeration value="Final"/>
          <xsd:enumeration value="Po platnosti"/>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ázev_"/>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v_dokumentu xmlns="9b7e0746-3087-483e-ad5d-f65a6dc63241" xsi:nil="true"/>
    <typ_dokumentu xmlns="9b7e0746-3087-483e-ad5d-f65a6dc63241" xsi:nil="true"/>
  </documentManagement>
</p:properties>
</file>

<file path=customXml/itemProps1.xml><?xml version="1.0" encoding="utf-8"?>
<ds:datastoreItem xmlns:ds="http://schemas.openxmlformats.org/officeDocument/2006/customXml" ds:itemID="{50CD139F-0C19-48E4-9B00-B2122FF9A712}">
  <ds:schemaRefs>
    <ds:schemaRef ds:uri="http://schemas.microsoft.com/sharepoint/v3/contenttype/forms"/>
  </ds:schemaRefs>
</ds:datastoreItem>
</file>

<file path=customXml/itemProps2.xml><?xml version="1.0" encoding="utf-8"?>
<ds:datastoreItem xmlns:ds="http://schemas.openxmlformats.org/officeDocument/2006/customXml" ds:itemID="{24B97C80-F933-4917-9A9C-FE1EEBE426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7e0746-3087-483e-ad5d-f65a6dc632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DDB7C5-B3A6-44BF-86EE-55D21F205E0E}">
  <ds:schemaRefs>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9b7e0746-3087-483e-ad5d-f65a6dc6324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26199</TotalTime>
  <Words>1397</Words>
  <Application>Microsoft Office PowerPoint</Application>
  <PresentationFormat>Předvádění na obrazovce (4:3)</PresentationFormat>
  <Paragraphs>230</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6_Presentation9</vt:lpstr>
      <vt:lpstr>Všeobecná zdravotní pojišťovna ČR     Zdravotní pojištění v roce 2015 - OSVČ     ing. Luboš Pavlík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ZÁVĚR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CVC2 RV 05</dc:title>
  <dc:creator>Vladan Novotný</dc:creator>
  <cp:lastModifiedBy>Luboš Pavlík</cp:lastModifiedBy>
  <cp:revision>1280</cp:revision>
  <cp:lastPrinted>2015-02-18T09:43:24Z</cp:lastPrinted>
  <dcterms:created xsi:type="dcterms:W3CDTF">2009-06-05T10:56:48Z</dcterms:created>
  <dcterms:modified xsi:type="dcterms:W3CDTF">2015-02-25T07:39:26Z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0x010100CA09830D5061BD4480EB7B9D3967B18D</vt:lpwstr>
  </property>
</Properties>
</file>